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10/14/2024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10/14/2024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10/14/2024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10/14/2024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10/14/2024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10/14/2024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10/14/2024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10/14/2024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10/14/2024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10/14/2024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10/14/2024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2574" y="2576945"/>
            <a:ext cx="7772400" cy="41459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Lecture 4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Data storage, creation &amp; editing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data stored?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844473"/>
            <a:ext cx="9380913" cy="266518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Shapefiles</a:t>
            </a:r>
            <a:r>
              <a:rPr lang="en-US" dirty="0"/>
              <a:t> are still a popular format</a:t>
            </a:r>
          </a:p>
          <a:p>
            <a:pPr lvl="1"/>
            <a:r>
              <a:rPr lang="en-US" dirty="0"/>
              <a:t>Consist of several separate files (if you look in folder you will see many components for one .</a:t>
            </a:r>
            <a:r>
              <a:rPr lang="en-US" dirty="0" err="1"/>
              <a:t>shp</a:t>
            </a:r>
            <a:endParaRPr lang="en-US" dirty="0"/>
          </a:p>
          <a:p>
            <a:pPr lvl="2"/>
            <a:r>
              <a:rPr lang="en-US" dirty="0"/>
              <a:t>.dbf = attribute table</a:t>
            </a:r>
          </a:p>
          <a:p>
            <a:pPr lvl="2"/>
            <a:r>
              <a:rPr lang="en-US" dirty="0"/>
              <a:t>.</a:t>
            </a:r>
            <a:r>
              <a:rPr lang="en-US" dirty="0" err="1"/>
              <a:t>prj</a:t>
            </a:r>
            <a:r>
              <a:rPr lang="en-US" dirty="0"/>
              <a:t> = projection file</a:t>
            </a:r>
          </a:p>
          <a:p>
            <a:pPr lvl="2"/>
            <a:r>
              <a:rPr lang="en-US" dirty="0"/>
              <a:t>.</a:t>
            </a:r>
            <a:r>
              <a:rPr lang="en-US" dirty="0" err="1"/>
              <a:t>shp</a:t>
            </a:r>
            <a:r>
              <a:rPr lang="en-US" dirty="0"/>
              <a:t> = contains geometry information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91" y="4509655"/>
            <a:ext cx="57340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Geodatabase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5077" y="1967351"/>
            <a:ext cx="99420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geodatabase</a:t>
            </a:r>
            <a:r>
              <a:rPr lang="en-US" dirty="0"/>
              <a:t> is the common data storage and management framework for </a:t>
            </a:r>
            <a:r>
              <a:rPr lang="en-US" dirty="0" err="1"/>
              <a:t>ArcGIS</a:t>
            </a:r>
            <a:r>
              <a:rPr lang="en-US" dirty="0"/>
              <a:t>. It combines "geo" (spatial data) with "database" (data repository) to create a central data repository for spatial data storage and management. It can be leveraged in desktop, server, or mobile environments and allows you to store GIS data in a central location for easy access and management. 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1" y="3449785"/>
            <a:ext cx="5562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1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The </a:t>
            </a:r>
            <a:r>
              <a:rPr lang="en-US" dirty="0" err="1"/>
              <a:t>geodatabase</a:t>
            </a:r>
            <a:r>
              <a:rPr lang="en-US" dirty="0"/>
              <a:t> offers you the ability to:</a:t>
            </a:r>
          </a:p>
          <a:p>
            <a:r>
              <a:rPr lang="en-US" b="1" dirty="0"/>
              <a:t>Store</a:t>
            </a:r>
            <a:r>
              <a:rPr lang="en-US" dirty="0"/>
              <a:t> a rich collection of spatial data in a centralized location. </a:t>
            </a:r>
          </a:p>
          <a:p>
            <a:r>
              <a:rPr lang="en-US" dirty="0"/>
              <a:t>Apply </a:t>
            </a:r>
            <a:r>
              <a:rPr lang="en-US" b="1" dirty="0"/>
              <a:t>sophisticated rules and relationships</a:t>
            </a:r>
            <a:r>
              <a:rPr lang="en-US" dirty="0"/>
              <a:t> to the data. </a:t>
            </a:r>
          </a:p>
          <a:p>
            <a:r>
              <a:rPr lang="en-US" dirty="0"/>
              <a:t>Define </a:t>
            </a:r>
            <a:r>
              <a:rPr lang="en-US" b="1" dirty="0"/>
              <a:t>advanced geospatial relational models</a:t>
            </a:r>
            <a:r>
              <a:rPr lang="en-US" dirty="0"/>
              <a:t> (e.g., topologies, networks). </a:t>
            </a:r>
          </a:p>
          <a:p>
            <a:r>
              <a:rPr lang="en-US" b="1" dirty="0"/>
              <a:t>Maintain integrity</a:t>
            </a:r>
            <a:r>
              <a:rPr lang="en-US" dirty="0"/>
              <a:t> of spatial data with a consistent, accurate database. </a:t>
            </a:r>
          </a:p>
          <a:p>
            <a:r>
              <a:rPr lang="en-US" dirty="0"/>
              <a:t>Work within a </a:t>
            </a:r>
            <a:r>
              <a:rPr lang="en-US" b="1" dirty="0"/>
              <a:t>multiuser access and editing</a:t>
            </a:r>
            <a:r>
              <a:rPr lang="en-US" dirty="0"/>
              <a:t> environment. </a:t>
            </a:r>
          </a:p>
          <a:p>
            <a:r>
              <a:rPr lang="en-US" b="1" dirty="0"/>
              <a:t>Integrate spatial data</a:t>
            </a:r>
            <a:r>
              <a:rPr lang="en-US" dirty="0"/>
              <a:t> with other IT databases. </a:t>
            </a:r>
          </a:p>
          <a:p>
            <a:r>
              <a:rPr lang="en-US" dirty="0"/>
              <a:t>Easily </a:t>
            </a:r>
            <a:r>
              <a:rPr lang="en-US" b="1" dirty="0"/>
              <a:t>scale</a:t>
            </a:r>
            <a:r>
              <a:rPr lang="en-US" dirty="0"/>
              <a:t> your storage solution. </a:t>
            </a:r>
          </a:p>
          <a:p>
            <a:r>
              <a:rPr lang="en-US" dirty="0"/>
              <a:t>Support </a:t>
            </a:r>
            <a:r>
              <a:rPr lang="en-US" b="1" dirty="0"/>
              <a:t>custom features</a:t>
            </a:r>
            <a:r>
              <a:rPr lang="en-US" dirty="0"/>
              <a:t> and behavior. </a:t>
            </a:r>
          </a:p>
        </p:txBody>
      </p:sp>
    </p:spTree>
    <p:extLst>
      <p:ext uri="{BB962C8B-B14F-4D97-AF65-F5344CB8AC3E}">
        <p14:creationId xmlns:p14="http://schemas.microsoft.com/office/powerpoint/2010/main" val="22145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Kinds/types of Geodatabase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geodatabase</a:t>
            </a:r>
            <a:r>
              <a:rPr lang="en-US" dirty="0"/>
              <a:t> is a "container" used to hold a collection of datasets. There are </a:t>
            </a:r>
            <a:r>
              <a:rPr lang="en-US" dirty="0" smtClean="0"/>
              <a:t>2 </a:t>
            </a:r>
            <a:r>
              <a:rPr lang="en-US" dirty="0"/>
              <a:t>types: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File </a:t>
            </a:r>
            <a:r>
              <a:rPr lang="en-US" b="1" dirty="0" smtClean="0"/>
              <a:t>geodatabase </a:t>
            </a:r>
            <a:r>
              <a:rPr lang="en-US" dirty="0"/>
              <a:t>— Stored as folders in a file system. Each dataset is held as a file that can scale up to </a:t>
            </a:r>
            <a:r>
              <a:rPr lang="en-US" b="1" dirty="0"/>
              <a:t>1 TB in size</a:t>
            </a:r>
            <a:r>
              <a:rPr lang="en-US" dirty="0"/>
              <a:t>. The file geodatabase is recommended over personal geodatabases</a:t>
            </a:r>
            <a:r>
              <a:rPr lang="en-US" dirty="0" smtClean="0"/>
              <a:t>. This is the geodatabase you use.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ArcSDE</a:t>
            </a:r>
            <a:r>
              <a:rPr lang="en-US" b="1" dirty="0"/>
              <a:t> </a:t>
            </a:r>
            <a:r>
              <a:rPr lang="en-US" b="1" dirty="0" smtClean="0"/>
              <a:t>geodatabase </a:t>
            </a:r>
            <a:r>
              <a:rPr lang="en-US" dirty="0"/>
              <a:t>— Also known as multiuser geodatabases. Stored in a relational database using Oracle, Microsoft SQL Server, IBM DB2, IBM Informix, or </a:t>
            </a:r>
            <a:r>
              <a:rPr lang="en-US" dirty="0" err="1"/>
              <a:t>PostgreSQL</a:t>
            </a:r>
            <a:r>
              <a:rPr lang="en-US" dirty="0"/>
              <a:t>. These </a:t>
            </a:r>
            <a:r>
              <a:rPr lang="en-US" dirty="0" err="1"/>
              <a:t>geodatabases</a:t>
            </a:r>
            <a:r>
              <a:rPr lang="en-US" dirty="0"/>
              <a:t> require the use of </a:t>
            </a:r>
            <a:r>
              <a:rPr lang="en-US" dirty="0" err="1"/>
              <a:t>ArcSDE</a:t>
            </a:r>
            <a:r>
              <a:rPr lang="en-US" dirty="0"/>
              <a:t> and can be </a:t>
            </a:r>
            <a:r>
              <a:rPr lang="en-US" b="1" dirty="0"/>
              <a:t>unlimited in size </a:t>
            </a:r>
            <a:r>
              <a:rPr lang="en-US" dirty="0"/>
              <a:t>and numbers of users.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53152" y="3054927"/>
            <a:ext cx="363682" cy="3740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data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62" y="1714154"/>
            <a:ext cx="10941627" cy="4884071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100" dirty="0"/>
              <a:t>Many sources for existing geospatial datasets (we’ve been discussing this and will continue to do so)</a:t>
            </a:r>
          </a:p>
          <a:p>
            <a:r>
              <a:rPr lang="en-US" sz="3300" b="1" dirty="0"/>
              <a:t>Vector</a:t>
            </a:r>
            <a:r>
              <a:rPr lang="en-US" sz="3300" dirty="0"/>
              <a:t>: Initially, somebody had to collect, create, digitize all the points, lines, and polygons</a:t>
            </a:r>
          </a:p>
          <a:p>
            <a:pPr lvl="1"/>
            <a:r>
              <a:rPr lang="en-US" sz="3100" dirty="0"/>
              <a:t>Field data collection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GPS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Surveys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Paper maps</a:t>
            </a:r>
          </a:p>
          <a:p>
            <a:r>
              <a:rPr lang="en-US" sz="3300" b="1" dirty="0"/>
              <a:t>Raster</a:t>
            </a:r>
            <a:r>
              <a:rPr lang="en-US" sz="3300" dirty="0"/>
              <a:t>: Often a product of remote sensing</a:t>
            </a:r>
          </a:p>
          <a:p>
            <a:pPr lvl="1"/>
            <a:r>
              <a:rPr lang="en-US" sz="3100" dirty="0"/>
              <a:t>Photo interpretation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err="1"/>
              <a:t>Orthophotos</a:t>
            </a:r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Satellite imagery</a:t>
            </a:r>
          </a:p>
        </p:txBody>
      </p:sp>
    </p:spTree>
    <p:extLst>
      <p:ext uri="{BB962C8B-B14F-4D97-AF65-F5344CB8AC3E}">
        <p14:creationId xmlns:p14="http://schemas.microsoft.com/office/powerpoint/2010/main" val="20897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Scanned to digital format maps or aerial photographs used to create data:</a:t>
            </a:r>
          </a:p>
          <a:p>
            <a:pPr lvl="1"/>
            <a:r>
              <a:rPr lang="en-US" dirty="0"/>
              <a:t>Paper hard copy maps must be scanned to digital file format</a:t>
            </a:r>
          </a:p>
          <a:p>
            <a:pPr lvl="1"/>
            <a:r>
              <a:rPr lang="en-US" dirty="0"/>
              <a:t>Images must be </a:t>
            </a:r>
            <a:r>
              <a:rPr lang="en-US" u="sng" dirty="0"/>
              <a:t>georeferenced </a:t>
            </a:r>
            <a:r>
              <a:rPr lang="en-US" dirty="0"/>
              <a:t> once in GIS</a:t>
            </a:r>
            <a:endParaRPr lang="en-US" u="sng" dirty="0"/>
          </a:p>
          <a:p>
            <a:pPr lvl="1"/>
            <a:r>
              <a:rPr lang="en-US" dirty="0"/>
              <a:t>Trace features and record locations</a:t>
            </a:r>
          </a:p>
          <a:p>
            <a:pPr lvl="1"/>
            <a:r>
              <a:rPr lang="en-US" dirty="0"/>
              <a:t>Can still be </a:t>
            </a:r>
            <a:r>
              <a:rPr lang="en-US" i="1" dirty="0"/>
              <a:t>very</a:t>
            </a:r>
            <a:r>
              <a:rPr lang="en-US" dirty="0"/>
              <a:t> time-consuming</a:t>
            </a:r>
          </a:p>
        </p:txBody>
      </p:sp>
    </p:spTree>
    <p:extLst>
      <p:ext uri="{BB962C8B-B14F-4D97-AF65-F5344CB8AC3E}">
        <p14:creationId xmlns:p14="http://schemas.microsoft.com/office/powerpoint/2010/main" val="17395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37</TotalTime>
  <Words>438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Educational subjects 16x9</vt:lpstr>
      <vt:lpstr>Lecture 4   Data storage, creation &amp; editing   </vt:lpstr>
      <vt:lpstr>How is data stored?</vt:lpstr>
      <vt:lpstr>Geodatabase</vt:lpstr>
      <vt:lpstr>Geodatabase</vt:lpstr>
      <vt:lpstr>Kinds/types of Geodatabase</vt:lpstr>
      <vt:lpstr>Where does data come from?</vt:lpstr>
      <vt:lpstr>Digitizing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Helenmary Hotz</dc:creator>
  <cp:lastModifiedBy>Helenmary Hotz</cp:lastModifiedBy>
  <cp:revision>9</cp:revision>
  <dcterms:created xsi:type="dcterms:W3CDTF">2022-09-24T21:01:37Z</dcterms:created>
  <dcterms:modified xsi:type="dcterms:W3CDTF">2024-10-14T22:55:40Z</dcterms:modified>
</cp:coreProperties>
</file>