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0" r:id="rId2"/>
    <p:sldId id="271" r:id="rId3"/>
    <p:sldId id="307" r:id="rId4"/>
    <p:sldId id="272" r:id="rId5"/>
    <p:sldId id="274" r:id="rId6"/>
    <p:sldId id="273" r:id="rId7"/>
    <p:sldId id="275" r:id="rId8"/>
    <p:sldId id="276" r:id="rId9"/>
    <p:sldId id="277" r:id="rId10"/>
    <p:sldId id="278" r:id="rId11"/>
    <p:sldId id="279" r:id="rId12"/>
    <p:sldId id="280" r:id="rId13"/>
    <p:sldId id="283" r:id="rId14"/>
    <p:sldId id="284" r:id="rId15"/>
    <p:sldId id="289" r:id="rId16"/>
    <p:sldId id="290" r:id="rId17"/>
    <p:sldId id="291" r:id="rId18"/>
    <p:sldId id="292" r:id="rId19"/>
    <p:sldId id="293" r:id="rId20"/>
    <p:sldId id="295" r:id="rId21"/>
    <p:sldId id="296" r:id="rId22"/>
    <p:sldId id="297" r:id="rId23"/>
    <p:sldId id="298" r:id="rId24"/>
    <p:sldId id="299" r:id="rId25"/>
    <p:sldId id="3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en-US"/>
              <a:t>10/14/2024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en-US"/>
              <a:t>10/14/2024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10/14/2024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10/14/2024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en-US"/>
              <a:t>10/14/2024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10/14/2024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10/14/2024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10/14/2024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10/14/2024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10/14/2024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10/14/2024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10/14/2024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685800"/>
            <a:ext cx="7772400" cy="5486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sz="7200" dirty="0"/>
              <a:t>Lecture 3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4000" dirty="0"/>
              <a:t>Elements of a Map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Cartography</a:t>
            </a:r>
            <a:br>
              <a:rPr lang="en-US" sz="4000" dirty="0"/>
            </a:br>
            <a:r>
              <a:rPr lang="en-US" sz="4000" dirty="0"/>
              <a:t>Use of Data Frames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72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4963" y="2008871"/>
            <a:ext cx="2590800" cy="4525963"/>
          </a:xfrm>
        </p:spPr>
        <p:txBody>
          <a:bodyPr>
            <a:normAutofit/>
          </a:bodyPr>
          <a:lstStyle/>
          <a:p>
            <a:r>
              <a:rPr lang="en-US" sz="1800" dirty="0"/>
              <a:t>Have to consider scale of map</a:t>
            </a:r>
          </a:p>
          <a:p>
            <a:endParaRPr lang="en-US" sz="1800" dirty="0"/>
          </a:p>
          <a:p>
            <a:r>
              <a:rPr lang="en-US" sz="1800" dirty="0"/>
              <a:t>What are you trying to show</a:t>
            </a:r>
          </a:p>
          <a:p>
            <a:pPr>
              <a:buNone/>
            </a:pPr>
            <a:endParaRPr lang="en-US" sz="1800" dirty="0"/>
          </a:p>
          <a:p>
            <a:r>
              <a:rPr lang="en-US" sz="1800" dirty="0"/>
              <a:t>How much info is necessary?</a:t>
            </a:r>
          </a:p>
          <a:p>
            <a:endParaRPr lang="en-US" sz="1800" dirty="0"/>
          </a:p>
          <a:p>
            <a:r>
              <a:rPr lang="en-US" sz="1800" dirty="0" err="1"/>
              <a:t>Symbology</a:t>
            </a:r>
            <a:r>
              <a:rPr lang="en-US" sz="1800" dirty="0"/>
              <a:t> is important</a:t>
            </a:r>
          </a:p>
          <a:p>
            <a:pPr>
              <a:buNone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Displaying the Data</a:t>
            </a:r>
          </a:p>
        </p:txBody>
      </p:sp>
      <p:pic>
        <p:nvPicPr>
          <p:cNvPr id="137218" name="Picture 2" descr="C:\Users\Barry\Pictures\Imus_US_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946" y="2249268"/>
            <a:ext cx="6081474" cy="3733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738746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dirty="0"/>
              <a:t>Maps can become cluttered and difficult to read - confusing</a:t>
            </a:r>
          </a:p>
        </p:txBody>
      </p:sp>
    </p:spTree>
    <p:extLst>
      <p:ext uri="{BB962C8B-B14F-4D97-AF65-F5344CB8AC3E}">
        <p14:creationId xmlns:p14="http://schemas.microsoft.com/office/powerpoint/2010/main" val="280421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4069" y="1828456"/>
            <a:ext cx="9628632" cy="3986213"/>
          </a:xfrm>
        </p:spPr>
        <p:txBody>
          <a:bodyPr/>
          <a:lstStyle/>
          <a:p>
            <a:r>
              <a:rPr lang="en-US" dirty="0"/>
              <a:t>Symbols can indicate a type of feature and/or the importance of a feature</a:t>
            </a:r>
          </a:p>
          <a:p>
            <a:r>
              <a:rPr lang="en-US" dirty="0"/>
              <a:t>Can be based on nominal or numeric attributes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Symbology</a:t>
            </a:r>
            <a:r>
              <a:rPr lang="en-US" dirty="0"/>
              <a:t> Basics</a:t>
            </a:r>
          </a:p>
        </p:txBody>
      </p:sp>
      <p:pic>
        <p:nvPicPr>
          <p:cNvPr id="145410" name="Picture 2" descr="C:\Users\Barry\Documents\GIS Class\Images\symbology.jpg"/>
          <p:cNvPicPr>
            <a:picLocks noChangeAspect="1" noChangeArrowheads="1"/>
          </p:cNvPicPr>
          <p:nvPr/>
        </p:nvPicPr>
        <p:blipFill>
          <a:blip r:embed="rId2" cstate="print"/>
          <a:srcRect r="1680" b="57287"/>
          <a:stretch>
            <a:fillRect/>
          </a:stretch>
        </p:blipFill>
        <p:spPr bwMode="auto">
          <a:xfrm>
            <a:off x="1513610" y="2878386"/>
            <a:ext cx="8686800" cy="385744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982200" y="5791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pans</a:t>
            </a:r>
          </a:p>
        </p:txBody>
      </p:sp>
    </p:spTree>
    <p:extLst>
      <p:ext uri="{BB962C8B-B14F-4D97-AF65-F5344CB8AC3E}">
        <p14:creationId xmlns:p14="http://schemas.microsoft.com/office/powerpoint/2010/main" val="394027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76" y="1481328"/>
            <a:ext cx="8229600" cy="537667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Symbolizing points:</a:t>
            </a:r>
          </a:p>
          <a:p>
            <a:pPr lvl="1"/>
            <a:r>
              <a:rPr lang="en-US" dirty="0"/>
              <a:t>Color, size, shape, outline (filled vs. hollow)</a:t>
            </a:r>
          </a:p>
          <a:p>
            <a:pPr lvl="1"/>
            <a:endParaRPr lang="en-US" dirty="0"/>
          </a:p>
          <a:p>
            <a:r>
              <a:rPr lang="en-US" dirty="0"/>
              <a:t>Symbolizing lines:</a:t>
            </a:r>
          </a:p>
          <a:p>
            <a:pPr lvl="1"/>
            <a:r>
              <a:rPr lang="en-US" dirty="0"/>
              <a:t>Color, thickness, solid/dashed/dotted, shapes</a:t>
            </a:r>
          </a:p>
          <a:p>
            <a:pPr lvl="1"/>
            <a:endParaRPr lang="en-US" dirty="0"/>
          </a:p>
          <a:p>
            <a:r>
              <a:rPr lang="en-US" dirty="0"/>
              <a:t>Symbolizing polygons:</a:t>
            </a:r>
          </a:p>
          <a:p>
            <a:pPr lvl="1"/>
            <a:r>
              <a:rPr lang="en-US" dirty="0"/>
              <a:t>Fill color/pattern, outline color/pattern, opacity</a:t>
            </a:r>
          </a:p>
          <a:p>
            <a:pPr lvl="1"/>
            <a:endParaRPr lang="en-US" dirty="0"/>
          </a:p>
          <a:p>
            <a:r>
              <a:rPr lang="en-US" dirty="0"/>
              <a:t>Raster </a:t>
            </a:r>
            <a:r>
              <a:rPr lang="en-US" dirty="0" err="1"/>
              <a:t>symbology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color &amp; transparency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Symbology</a:t>
            </a:r>
            <a:r>
              <a:rPr lang="en-US" dirty="0"/>
              <a:t> Basics</a:t>
            </a:r>
          </a:p>
        </p:txBody>
      </p:sp>
    </p:spTree>
    <p:extLst>
      <p:ext uri="{BB962C8B-B14F-4D97-AF65-F5344CB8AC3E}">
        <p14:creationId xmlns:p14="http://schemas.microsoft.com/office/powerpoint/2010/main" val="182852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Polygon </a:t>
            </a:r>
            <a:r>
              <a:rPr lang="en-US" dirty="0" err="1"/>
              <a:t>Symbology</a:t>
            </a:r>
            <a:endParaRPr lang="en-US" dirty="0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 r="46967" b="51616"/>
          <a:stretch>
            <a:fillRect/>
          </a:stretch>
        </p:blipFill>
        <p:spPr bwMode="auto">
          <a:xfrm>
            <a:off x="1752600" y="1752601"/>
            <a:ext cx="3581400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3" cstate="print"/>
          <a:srcRect r="47743" b="46768"/>
          <a:stretch>
            <a:fillRect/>
          </a:stretch>
        </p:blipFill>
        <p:spPr bwMode="auto">
          <a:xfrm>
            <a:off x="1957388" y="4191001"/>
            <a:ext cx="3529012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6426" y="1752600"/>
            <a:ext cx="49815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04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Values from the attribute table used to group features into categories or classes</a:t>
            </a:r>
          </a:p>
          <a:p>
            <a:r>
              <a:rPr lang="en-US" dirty="0"/>
              <a:t>Can be descriptive attributes (i.e. land use type)</a:t>
            </a:r>
          </a:p>
          <a:p>
            <a:pPr lvl="1"/>
            <a:r>
              <a:rPr lang="en-US" dirty="0"/>
              <a:t>Forest = green, water = blue, soil = brown</a:t>
            </a:r>
          </a:p>
          <a:p>
            <a:r>
              <a:rPr lang="en-US" dirty="0"/>
              <a:t>Numeric values grouped based on distribution</a:t>
            </a:r>
          </a:p>
          <a:p>
            <a:r>
              <a:rPr lang="en-US" dirty="0"/>
              <a:t>One value can be used to normalize another</a:t>
            </a:r>
          </a:p>
          <a:p>
            <a:pPr lvl="1"/>
            <a:r>
              <a:rPr lang="en-US" dirty="0"/>
              <a:t>i.e. Population normalized by Area = Pop. Density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Classifying Symbols</a:t>
            </a:r>
          </a:p>
        </p:txBody>
      </p:sp>
    </p:spTree>
    <p:extLst>
      <p:ext uri="{BB962C8B-B14F-4D97-AF65-F5344CB8AC3E}">
        <p14:creationId xmlns:p14="http://schemas.microsoft.com/office/powerpoint/2010/main" val="1163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Graduated Colors</a:t>
            </a:r>
          </a:p>
          <a:p>
            <a:pPr lvl="1"/>
            <a:r>
              <a:rPr lang="en-US" dirty="0"/>
              <a:t>Color ramp (usually a single shade – </a:t>
            </a:r>
            <a:r>
              <a:rPr lang="en-US" dirty="0" err="1"/>
              <a:t>choropleth</a:t>
            </a:r>
            <a:r>
              <a:rPr lang="en-US" dirty="0"/>
              <a:t>)</a:t>
            </a:r>
          </a:p>
          <a:p>
            <a:r>
              <a:rPr lang="en-US" dirty="0"/>
              <a:t>Graduated Symbols</a:t>
            </a:r>
          </a:p>
          <a:p>
            <a:pPr lvl="1"/>
            <a:r>
              <a:rPr lang="en-US" dirty="0"/>
              <a:t>Set size range, modify the template</a:t>
            </a:r>
          </a:p>
          <a:p>
            <a:r>
              <a:rPr lang="en-US" dirty="0"/>
              <a:t>Proportional Symbols</a:t>
            </a:r>
          </a:p>
          <a:p>
            <a:r>
              <a:rPr lang="en-US" dirty="0"/>
              <a:t>Dot Density</a:t>
            </a:r>
          </a:p>
          <a:p>
            <a:pPr lvl="1"/>
            <a:r>
              <a:rPr lang="en-US" dirty="0"/>
              <a:t>Select Dot Size and Dot Value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Symbolizing Class Breaks</a:t>
            </a:r>
          </a:p>
        </p:txBody>
      </p:sp>
    </p:spTree>
    <p:extLst>
      <p:ext uri="{BB962C8B-B14F-4D97-AF65-F5344CB8AC3E}">
        <p14:creationId xmlns:p14="http://schemas.microsoft.com/office/powerpoint/2010/main" val="377016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3446" y="2486892"/>
            <a:ext cx="4343400" cy="2739735"/>
          </a:xfrm>
        </p:spPr>
        <p:txBody>
          <a:bodyPr/>
          <a:lstStyle/>
          <a:p>
            <a:r>
              <a:rPr lang="en-US" dirty="0"/>
              <a:t>Four ways to depict the same data</a:t>
            </a:r>
          </a:p>
          <a:p>
            <a:endParaRPr lang="en-US" dirty="0"/>
          </a:p>
          <a:p>
            <a:r>
              <a:rPr lang="en-US" dirty="0"/>
              <a:t>Best choice depends on your data source and audience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109" y="519545"/>
            <a:ext cx="8229600" cy="1143000"/>
          </a:xfrm>
        </p:spPr>
        <p:txBody>
          <a:bodyPr/>
          <a:lstStyle/>
          <a:p>
            <a:r>
              <a:rPr lang="en-US" dirty="0"/>
              <a:t>Africa Population</a:t>
            </a:r>
          </a:p>
        </p:txBody>
      </p:sp>
      <p:pic>
        <p:nvPicPr>
          <p:cNvPr id="144386" name="Picture 2" descr="C:\Users\Barry\Documents\GIS Class\Images\africa_p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0509" y="1831201"/>
            <a:ext cx="4495800" cy="5026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19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76" y="1988127"/>
            <a:ext cx="5257800" cy="429837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/>
              <a:t>Legend crucial to interpreting the classes</a:t>
            </a:r>
          </a:p>
          <a:p>
            <a:pPr lvl="1"/>
            <a:r>
              <a:rPr lang="en-US" dirty="0"/>
              <a:t>All important layers should be included</a:t>
            </a:r>
          </a:p>
          <a:p>
            <a:pPr lvl="1"/>
            <a:r>
              <a:rPr lang="en-US" dirty="0"/>
              <a:t>Only layers that are “drawn” should be in legend</a:t>
            </a:r>
          </a:p>
          <a:p>
            <a:pPr lvl="1"/>
            <a:r>
              <a:rPr lang="en-US" dirty="0"/>
              <a:t>Layer names should be easy to interpret and no underlines, i.e. </a:t>
            </a:r>
            <a:r>
              <a:rPr lang="en-US" dirty="0" err="1"/>
              <a:t>roads_arc</a:t>
            </a:r>
            <a:endParaRPr lang="en-US" dirty="0"/>
          </a:p>
          <a:p>
            <a:pPr lvl="1"/>
            <a:r>
              <a:rPr lang="en-US" dirty="0"/>
              <a:t>Play with the format to make it look good</a:t>
            </a:r>
          </a:p>
          <a:p>
            <a:pPr lvl="2"/>
            <a:r>
              <a:rPr lang="en-US" dirty="0"/>
              <a:t>Reorder legend items, most important on top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Legend</a:t>
            </a:r>
          </a:p>
        </p:txBody>
      </p:sp>
      <p:pic>
        <p:nvPicPr>
          <p:cNvPr id="8194" name="Picture 2" descr="http://www.hawaiiwatershedatlas.com/images/legen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8597" y="1340429"/>
            <a:ext cx="4019403" cy="54864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858000" y="1371600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754483" y="1604513"/>
            <a:ext cx="810883" cy="345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80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Raster </a:t>
            </a:r>
            <a:r>
              <a:rPr lang="en-US" dirty="0" err="1"/>
              <a:t>Symbology</a:t>
            </a:r>
            <a:endParaRPr lang="en-US" dirty="0"/>
          </a:p>
        </p:txBody>
      </p:sp>
      <p:pic>
        <p:nvPicPr>
          <p:cNvPr id="153602" name="Picture 2" descr="C:\Users\Barry\Documents\GIS Class\Images\raster_symbolog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1" y="1511730"/>
            <a:ext cx="8815721" cy="5117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65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272146"/>
            <a:ext cx="3276600" cy="2518064"/>
          </a:xfrm>
        </p:spPr>
        <p:txBody>
          <a:bodyPr/>
          <a:lstStyle/>
          <a:p>
            <a:r>
              <a:rPr lang="en-US" dirty="0"/>
              <a:t>Features may become more generalized</a:t>
            </a:r>
          </a:p>
          <a:p>
            <a:r>
              <a:rPr lang="en-US" dirty="0"/>
              <a:t>Point vs. Polygon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Symbols and Scale</a:t>
            </a:r>
          </a:p>
        </p:txBody>
      </p:sp>
      <p:pic>
        <p:nvPicPr>
          <p:cNvPr id="146434" name="Picture 2" descr="C:\Users\Barry\Documents\GIS Class\Images\map_sca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9718" y="1712316"/>
            <a:ext cx="5618283" cy="5145685"/>
          </a:xfrm>
          <a:prstGeom prst="rect">
            <a:avLst/>
          </a:prstGeom>
          <a:noFill/>
        </p:spPr>
      </p:pic>
      <p:pic>
        <p:nvPicPr>
          <p:cNvPr id="146435" name="Picture 3" descr="C:\Users\Barry\Documents\GIS Class\Images\symbology.jpg"/>
          <p:cNvPicPr>
            <a:picLocks noChangeAspect="1" noChangeArrowheads="1"/>
          </p:cNvPicPr>
          <p:nvPr/>
        </p:nvPicPr>
        <p:blipFill>
          <a:blip r:embed="rId3" cstate="print"/>
          <a:srcRect t="55795" r="32749"/>
          <a:stretch>
            <a:fillRect/>
          </a:stretch>
        </p:blipFill>
        <p:spPr bwMode="auto">
          <a:xfrm>
            <a:off x="1600201" y="4419600"/>
            <a:ext cx="3629247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018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Basics</a:t>
            </a:r>
          </a:p>
        </p:txBody>
      </p:sp>
      <p:pic>
        <p:nvPicPr>
          <p:cNvPr id="138242" name="Picture 2" descr="C:\Users\Barry\Documents\GIS Class\Images\map_elements.jpg"/>
          <p:cNvPicPr>
            <a:picLocks noChangeAspect="1" noChangeArrowheads="1"/>
          </p:cNvPicPr>
          <p:nvPr/>
        </p:nvPicPr>
        <p:blipFill>
          <a:blip r:embed="rId2" cstate="print"/>
          <a:srcRect l="2183" r="4207" b="8511"/>
          <a:stretch>
            <a:fillRect/>
          </a:stretch>
        </p:blipFill>
        <p:spPr bwMode="auto">
          <a:xfrm>
            <a:off x="3810000" y="1600200"/>
            <a:ext cx="6781800" cy="5257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382001" y="6248401"/>
            <a:ext cx="1147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Franklin Gothic Book" pitchFamily="34" charset="0"/>
              </a:rPr>
              <a:t>Source/Date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6008" y="3210790"/>
            <a:ext cx="2667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Title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Legend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North Arrow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Scale Bar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Source/Date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636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76" y="1481328"/>
            <a:ext cx="8229600" cy="537667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Consider the following:</a:t>
            </a:r>
          </a:p>
          <a:p>
            <a:pPr lvl="1"/>
            <a:r>
              <a:rPr lang="en-US" dirty="0"/>
              <a:t>Scale and extent of the map (and output medium)</a:t>
            </a:r>
          </a:p>
          <a:p>
            <a:pPr lvl="1"/>
            <a:r>
              <a:rPr lang="en-US" dirty="0"/>
              <a:t>Data you are using, and primary focus</a:t>
            </a:r>
          </a:p>
          <a:p>
            <a:pPr lvl="1"/>
            <a:r>
              <a:rPr lang="en-US" dirty="0"/>
              <a:t>Symbol shapes, sizes, and/or patterns</a:t>
            </a:r>
          </a:p>
          <a:p>
            <a:pPr lvl="1"/>
            <a:r>
              <a:rPr lang="en-US" dirty="0"/>
              <a:t>Labeling, including font and font size</a:t>
            </a:r>
          </a:p>
          <a:p>
            <a:pPr lvl="1"/>
            <a:r>
              <a:rPr lang="en-US" dirty="0"/>
              <a:t>Legend properties, size, and borders</a:t>
            </a:r>
          </a:p>
          <a:p>
            <a:pPr lvl="1"/>
            <a:r>
              <a:rPr lang="en-US" dirty="0"/>
              <a:t>Placement of all of the above elements</a:t>
            </a:r>
          </a:p>
          <a:p>
            <a:pPr lvl="1"/>
            <a:r>
              <a:rPr lang="en-US" dirty="0"/>
              <a:t>Using data frames</a:t>
            </a:r>
          </a:p>
          <a:p>
            <a:pPr lvl="1"/>
            <a:endParaRPr lang="en-US" dirty="0"/>
          </a:p>
          <a:p>
            <a:pPr lvl="1">
              <a:buNone/>
            </a:pPr>
            <a:r>
              <a:rPr lang="en-US" dirty="0"/>
              <a:t>Important!</a:t>
            </a:r>
          </a:p>
          <a:p>
            <a:pPr lvl="1"/>
            <a:r>
              <a:rPr lang="en-US" dirty="0"/>
              <a:t>Who is map for</a:t>
            </a:r>
          </a:p>
          <a:p>
            <a:pPr lvl="1"/>
            <a:r>
              <a:rPr lang="en-US" dirty="0"/>
              <a:t>Color or black and white</a:t>
            </a:r>
          </a:p>
          <a:p>
            <a:pPr lvl="1"/>
            <a:r>
              <a:rPr lang="en-US" dirty="0"/>
              <a:t>Color blindness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Cartography Basics</a:t>
            </a:r>
          </a:p>
        </p:txBody>
      </p:sp>
    </p:spTree>
    <p:extLst>
      <p:ext uri="{BB962C8B-B14F-4D97-AF65-F5344CB8AC3E}">
        <p14:creationId xmlns:p14="http://schemas.microsoft.com/office/powerpoint/2010/main" val="343176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Commuter Transit Mode</a:t>
            </a:r>
          </a:p>
        </p:txBody>
      </p:sp>
      <p:pic>
        <p:nvPicPr>
          <p:cNvPr id="157698" name="Picture 2" descr="C:\Users\Barry\Documents\GIS Class\Images\Public_Transit_Inner_Core_chart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1" y="1406238"/>
            <a:ext cx="7162799" cy="5534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183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8775" y="1"/>
            <a:ext cx="893445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53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6898" y="667184"/>
            <a:ext cx="8963025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628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Data Frames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596888" y="1927412"/>
            <a:ext cx="4038600" cy="2057400"/>
          </a:xfrm>
        </p:spPr>
        <p:txBody>
          <a:bodyPr>
            <a:normAutofit/>
          </a:bodyPr>
          <a:lstStyle/>
          <a:p>
            <a:r>
              <a:rPr lang="en-US" sz="2400" dirty="0"/>
              <a:t>To show relation of area to a larger region </a:t>
            </a:r>
          </a:p>
          <a:p>
            <a:r>
              <a:rPr lang="en-US" sz="2400" dirty="0"/>
              <a:t>To show geographic context</a:t>
            </a:r>
          </a:p>
        </p:txBody>
      </p:sp>
      <p:pic>
        <p:nvPicPr>
          <p:cNvPr id="6" name="Content Placeholder 3" descr="map_week_3_dataframe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4208" y="1927412"/>
            <a:ext cx="3810000" cy="4930588"/>
          </a:xfrm>
          <a:prstGeom prst="rect">
            <a:avLst/>
          </a:prstGeom>
        </p:spPr>
      </p:pic>
      <p:pic>
        <p:nvPicPr>
          <p:cNvPr id="8" name="Picture 7" descr="11pt_final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6888" y="3565899"/>
            <a:ext cx="3664866" cy="329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3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notes on labeling…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8918" y="2400303"/>
            <a:ext cx="5334000" cy="3906980"/>
          </a:xfrm>
        </p:spPr>
        <p:txBody>
          <a:bodyPr/>
          <a:lstStyle/>
          <a:p>
            <a:r>
              <a:rPr lang="en-US" dirty="0"/>
              <a:t>Labels are a crucial feature</a:t>
            </a:r>
          </a:p>
          <a:p>
            <a:pPr lvl="1"/>
            <a:r>
              <a:rPr lang="en-US" dirty="0"/>
              <a:t>Provide orientation</a:t>
            </a:r>
          </a:p>
          <a:p>
            <a:pPr lvl="1"/>
            <a:r>
              <a:rPr lang="en-US" dirty="0"/>
              <a:t>Call out important locations</a:t>
            </a:r>
          </a:p>
          <a:p>
            <a:pPr lvl="1"/>
            <a:endParaRPr lang="en-US" dirty="0"/>
          </a:p>
          <a:p>
            <a:r>
              <a:rPr lang="en-US" dirty="0"/>
              <a:t>Positioning labels is tricky</a:t>
            </a:r>
          </a:p>
          <a:p>
            <a:pPr lvl="1"/>
            <a:r>
              <a:rPr lang="en-US" dirty="0"/>
              <a:t>Choose a legible size</a:t>
            </a:r>
          </a:p>
          <a:p>
            <a:pPr lvl="1"/>
            <a:r>
              <a:rPr lang="en-US" dirty="0"/>
              <a:t>Avoid overlaps</a:t>
            </a:r>
          </a:p>
          <a:p>
            <a:pPr lvl="1"/>
            <a:r>
              <a:rPr lang="en-US" dirty="0"/>
              <a:t>Adjust angle, curvature</a:t>
            </a:r>
          </a:p>
          <a:p>
            <a:pPr lvl="1"/>
            <a:r>
              <a:rPr lang="en-US" dirty="0"/>
              <a:t>Try to stick to 1 or 2 fonts</a:t>
            </a:r>
          </a:p>
        </p:txBody>
      </p:sp>
      <p:pic>
        <p:nvPicPr>
          <p:cNvPr id="7170" name="Picture 2" descr="C:\Users\Barry\Documents\GIS Class\Images\label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1974" y="1600200"/>
            <a:ext cx="3143627" cy="50891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10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map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Title = describes topic/theme of map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Legend = key to </a:t>
            </a:r>
            <a:r>
              <a:rPr lang="en-US" sz="2400" dirty="0" err="1"/>
              <a:t>symbology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North Arrow = orient map in right direction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Scale Bar = show relation of map area to real world area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Source/Date = metadata, i.e. can you trust the map</a:t>
            </a:r>
          </a:p>
        </p:txBody>
      </p:sp>
    </p:spTree>
    <p:extLst>
      <p:ext uri="{BB962C8B-B14F-4D97-AF65-F5344CB8AC3E}">
        <p14:creationId xmlns:p14="http://schemas.microsoft.com/office/powerpoint/2010/main" val="371947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14946" y="1946564"/>
            <a:ext cx="8915400" cy="5376672"/>
          </a:xfrm>
        </p:spPr>
        <p:txBody>
          <a:bodyPr>
            <a:normAutofit/>
          </a:bodyPr>
          <a:lstStyle/>
          <a:p>
            <a:r>
              <a:rPr lang="en-US" b="1" dirty="0"/>
              <a:t>Feature</a:t>
            </a:r>
            <a:r>
              <a:rPr lang="en-US" dirty="0"/>
              <a:t> = basic simple map</a:t>
            </a:r>
          </a:p>
          <a:p>
            <a:pPr lvl="1"/>
            <a:r>
              <a:rPr lang="en-US" dirty="0"/>
              <a:t>Size, distance, direction, such as route map or region map</a:t>
            </a:r>
          </a:p>
          <a:p>
            <a:r>
              <a:rPr lang="en-US" b="1" dirty="0"/>
              <a:t>Thematic</a:t>
            </a:r>
          </a:p>
          <a:p>
            <a:pPr lvl="1"/>
            <a:r>
              <a:rPr lang="en-US" dirty="0"/>
              <a:t>Deals with a theme – tells a story, such as healthy vegetation or weather map</a:t>
            </a:r>
          </a:p>
          <a:p>
            <a:r>
              <a:rPr lang="en-US" b="1" dirty="0" err="1"/>
              <a:t>Chloropleth</a:t>
            </a:r>
            <a:endParaRPr lang="en-US" b="1" dirty="0"/>
          </a:p>
          <a:p>
            <a:pPr lvl="1"/>
            <a:r>
              <a:rPr lang="en-US" dirty="0"/>
              <a:t>Uses graded differences in shading or color based on value</a:t>
            </a:r>
          </a:p>
          <a:p>
            <a:pPr lvl="1"/>
            <a:r>
              <a:rPr lang="en-US" dirty="0"/>
              <a:t>Different size symbols to indicate average values</a:t>
            </a:r>
          </a:p>
          <a:p>
            <a:r>
              <a:rPr lang="en-US" b="1" dirty="0"/>
              <a:t>Dot Density</a:t>
            </a:r>
          </a:p>
          <a:p>
            <a:pPr lvl="1"/>
            <a:r>
              <a:rPr lang="en-US" dirty="0"/>
              <a:t>Uses dot symbol to show presence and density</a:t>
            </a:r>
          </a:p>
          <a:p>
            <a:r>
              <a:rPr lang="en-US" b="1" dirty="0" err="1"/>
              <a:t>Isopleth</a:t>
            </a:r>
            <a:r>
              <a:rPr lang="en-US" b="1" dirty="0"/>
              <a:t> or Contour </a:t>
            </a:r>
          </a:p>
          <a:p>
            <a:pPr lvl="1"/>
            <a:r>
              <a:rPr lang="en-US" dirty="0"/>
              <a:t>Uses isobars to show height or depth, i.e. mountains or ocean/lake depth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maps</a:t>
            </a:r>
          </a:p>
        </p:txBody>
      </p:sp>
    </p:spTree>
    <p:extLst>
      <p:ext uri="{BB962C8B-B14F-4D97-AF65-F5344CB8AC3E}">
        <p14:creationId xmlns:p14="http://schemas.microsoft.com/office/powerpoint/2010/main" val="286067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Map</a:t>
            </a:r>
          </a:p>
        </p:txBody>
      </p:sp>
      <p:pic>
        <p:nvPicPr>
          <p:cNvPr id="140291" name="Picture 3" descr="C:\Users\Barry\Documents\GIS Class\Images\Google_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3112" y="1524001"/>
            <a:ext cx="8862489" cy="5334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68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Feature Map</a:t>
            </a:r>
          </a:p>
          <a:p>
            <a:endParaRPr lang="en-US" dirty="0"/>
          </a:p>
          <a:p>
            <a:r>
              <a:rPr lang="en-US" dirty="0" err="1"/>
              <a:t>Choropleth</a:t>
            </a:r>
            <a:endParaRPr lang="en-US" dirty="0"/>
          </a:p>
          <a:p>
            <a:endParaRPr lang="en-US" dirty="0"/>
          </a:p>
          <a:p>
            <a:r>
              <a:rPr lang="en-US" dirty="0"/>
              <a:t>Dot Density</a:t>
            </a:r>
          </a:p>
          <a:p>
            <a:endParaRPr lang="en-US" dirty="0"/>
          </a:p>
          <a:p>
            <a:r>
              <a:rPr lang="en-US" dirty="0" err="1"/>
              <a:t>Isopleth</a:t>
            </a:r>
            <a:r>
              <a:rPr lang="en-US" dirty="0"/>
              <a:t>/Contour</a:t>
            </a:r>
          </a:p>
          <a:p>
            <a:pPr lvl="1"/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Thematic Maps</a:t>
            </a:r>
          </a:p>
        </p:txBody>
      </p:sp>
      <p:pic>
        <p:nvPicPr>
          <p:cNvPr id="139266" name="Picture 2" descr="C:\Users\Barry\Documents\GIS Class\Images\thematic_ma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1666" y="2057400"/>
            <a:ext cx="5243934" cy="464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85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Choropleth</a:t>
            </a:r>
            <a:r>
              <a:rPr lang="en-US" dirty="0"/>
              <a:t> Map</a:t>
            </a:r>
          </a:p>
        </p:txBody>
      </p:sp>
      <p:pic>
        <p:nvPicPr>
          <p:cNvPr id="141315" name="Picture 3" descr="C:\Users\Barry\Documents\GIS Class\Images\density_bostonography.jpg"/>
          <p:cNvPicPr>
            <a:picLocks noChangeAspect="1" noChangeArrowheads="1"/>
          </p:cNvPicPr>
          <p:nvPr/>
        </p:nvPicPr>
        <p:blipFill>
          <a:blip r:embed="rId2" cstate="print"/>
          <a:srcRect l="30345" t="32170" r="16142" b="35571"/>
          <a:stretch>
            <a:fillRect/>
          </a:stretch>
        </p:blipFill>
        <p:spPr bwMode="auto">
          <a:xfrm>
            <a:off x="1524000" y="1752601"/>
            <a:ext cx="9144001" cy="501637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991601" y="6474024"/>
            <a:ext cx="1630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Bostonography.com</a:t>
            </a:r>
          </a:p>
        </p:txBody>
      </p:sp>
    </p:spTree>
    <p:extLst>
      <p:ext uri="{BB962C8B-B14F-4D97-AF65-F5344CB8AC3E}">
        <p14:creationId xmlns:p14="http://schemas.microsoft.com/office/powerpoint/2010/main" val="102003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Dot Density Map</a:t>
            </a:r>
          </a:p>
        </p:txBody>
      </p:sp>
      <p:pic>
        <p:nvPicPr>
          <p:cNvPr id="142338" name="Picture 2" descr="C:\Users\Barry\Documents\GIS Class\Images\ethnic_pop_dot_density.jpg"/>
          <p:cNvPicPr>
            <a:picLocks noChangeAspect="1" noChangeArrowheads="1"/>
          </p:cNvPicPr>
          <p:nvPr/>
        </p:nvPicPr>
        <p:blipFill>
          <a:blip r:embed="rId2" cstate="print"/>
          <a:srcRect b="6504"/>
          <a:stretch>
            <a:fillRect/>
          </a:stretch>
        </p:blipFill>
        <p:spPr bwMode="auto">
          <a:xfrm>
            <a:off x="1600200" y="1524000"/>
            <a:ext cx="9016779" cy="533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1" y="6550224"/>
            <a:ext cx="1049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Boston.com</a:t>
            </a:r>
          </a:p>
        </p:txBody>
      </p:sp>
    </p:spTree>
    <p:extLst>
      <p:ext uri="{BB962C8B-B14F-4D97-AF65-F5344CB8AC3E}">
        <p14:creationId xmlns:p14="http://schemas.microsoft.com/office/powerpoint/2010/main" val="292403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845" y="810492"/>
            <a:ext cx="8229600" cy="990600"/>
          </a:xfrm>
        </p:spPr>
        <p:txBody>
          <a:bodyPr/>
          <a:lstStyle/>
          <a:p>
            <a:r>
              <a:rPr lang="en-US" dirty="0" err="1"/>
              <a:t>Isopleth</a:t>
            </a:r>
            <a:r>
              <a:rPr lang="en-US" dirty="0"/>
              <a:t>/Contour Map</a:t>
            </a:r>
          </a:p>
        </p:txBody>
      </p:sp>
      <p:pic>
        <p:nvPicPr>
          <p:cNvPr id="22530" name="Picture 2" descr="http://www.weatheronline.co.uk/reports/wxfacts/isobars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1120" y="2548712"/>
            <a:ext cx="3513271" cy="2819400"/>
          </a:xfrm>
          <a:prstGeom prst="rect">
            <a:avLst/>
          </a:prstGeom>
          <a:noFill/>
        </p:spPr>
      </p:pic>
      <p:pic>
        <p:nvPicPr>
          <p:cNvPr id="22532" name="Picture 4" descr="https://courseware.e-education.psu.edu/public/meteo/meteo101demo/Examples/Images/Section2/Hawaii_sm0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681" y="2501087"/>
            <a:ext cx="2895600" cy="2867025"/>
          </a:xfrm>
          <a:prstGeom prst="rect">
            <a:avLst/>
          </a:prstGeom>
          <a:noFill/>
        </p:spPr>
      </p:pic>
      <p:pic>
        <p:nvPicPr>
          <p:cNvPr id="22534" name="Picture 6" descr="https://courseware.e-education.psu.edu/public/meteo/meteo101demo/Examples/Images/Section2/Hawaii_contour02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1282" y="2548712"/>
            <a:ext cx="2439287" cy="279704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170709" y="5912428"/>
            <a:ext cx="297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Looking down on the Big Island from the Space Shuttle.</a:t>
            </a:r>
          </a:p>
        </p:txBody>
      </p:sp>
      <p:sp>
        <p:nvSpPr>
          <p:cNvPr id="9" name="Rectangle 8"/>
          <p:cNvSpPr/>
          <p:nvPr/>
        </p:nvSpPr>
        <p:spPr>
          <a:xfrm>
            <a:off x="4066309" y="5912428"/>
            <a:ext cx="21396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 topographical map of Hawaii.</a:t>
            </a:r>
          </a:p>
        </p:txBody>
      </p:sp>
    </p:spTree>
    <p:extLst>
      <p:ext uri="{BB962C8B-B14F-4D97-AF65-F5344CB8AC3E}">
        <p14:creationId xmlns:p14="http://schemas.microsoft.com/office/powerpoint/2010/main" val="5483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ducational subjects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27.potx" id="{6B18C398-4F76-4BDC-B8A4-D02A96E0AA82}" vid="{FBF1AC64-E511-41D2-AA23-0E693E79CD77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Educational subjects presentation, chalkboard illustrations design (widescreen)</Template>
  <TotalTime>125</TotalTime>
  <Words>607</Words>
  <Application>Microsoft Office PowerPoint</Application>
  <PresentationFormat>Widescreen</PresentationFormat>
  <Paragraphs>132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Franklin Gothic Book</vt:lpstr>
      <vt:lpstr>Wingdings</vt:lpstr>
      <vt:lpstr>Educational subjects 16x9</vt:lpstr>
      <vt:lpstr> Lecture 3  Elements of a Map  Cartography Use of Data Frames </vt:lpstr>
      <vt:lpstr>Map Basics</vt:lpstr>
      <vt:lpstr>What are map basics</vt:lpstr>
      <vt:lpstr>Types of maps</vt:lpstr>
      <vt:lpstr>Feature Map</vt:lpstr>
      <vt:lpstr>Thematic Maps</vt:lpstr>
      <vt:lpstr>Choropleth Map</vt:lpstr>
      <vt:lpstr>Dot Density Map</vt:lpstr>
      <vt:lpstr>Isopleth/Contour Map</vt:lpstr>
      <vt:lpstr>Displaying the Data</vt:lpstr>
      <vt:lpstr>Symbology Basics</vt:lpstr>
      <vt:lpstr>Symbology Basics</vt:lpstr>
      <vt:lpstr>Polygon Symbology</vt:lpstr>
      <vt:lpstr>Classifying Symbols</vt:lpstr>
      <vt:lpstr>Symbolizing Class Breaks</vt:lpstr>
      <vt:lpstr>Africa Population</vt:lpstr>
      <vt:lpstr>Legend</vt:lpstr>
      <vt:lpstr>Raster Symbology</vt:lpstr>
      <vt:lpstr>Symbols and Scale</vt:lpstr>
      <vt:lpstr>Cartography Basics</vt:lpstr>
      <vt:lpstr>Commuter Transit Mode</vt:lpstr>
      <vt:lpstr>PowerPoint Presentation</vt:lpstr>
      <vt:lpstr>PowerPoint Presentation</vt:lpstr>
      <vt:lpstr>Use of Data Frames</vt:lpstr>
      <vt:lpstr>A few notes on labeling…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Helenmary Hotz</dc:creator>
  <cp:lastModifiedBy>Helenmary Hotz</cp:lastModifiedBy>
  <cp:revision>11</cp:revision>
  <dcterms:created xsi:type="dcterms:W3CDTF">2022-09-19T19:23:35Z</dcterms:created>
  <dcterms:modified xsi:type="dcterms:W3CDTF">2024-10-14T22:49:21Z</dcterms:modified>
</cp:coreProperties>
</file>