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90" r:id="rId3"/>
    <p:sldId id="291" r:id="rId4"/>
    <p:sldId id="292" r:id="rId5"/>
    <p:sldId id="296" r:id="rId6"/>
    <p:sldId id="298" r:id="rId7"/>
    <p:sldId id="300" r:id="rId8"/>
    <p:sldId id="304" r:id="rId9"/>
    <p:sldId id="305" r:id="rId10"/>
    <p:sldId id="306" r:id="rId11"/>
    <p:sldId id="312" r:id="rId12"/>
    <p:sldId id="313" r:id="rId13"/>
    <p:sldId id="314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9/18/2022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9/18/2022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Portraying Earth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Data </a:t>
            </a:r>
            <a:r>
              <a:rPr lang="en-US" sz="2600" dirty="0" smtClean="0"/>
              <a:t>types - File </a:t>
            </a:r>
            <a:r>
              <a:rPr lang="en-US" sz="2600" dirty="0"/>
              <a:t>types</a:t>
            </a:r>
          </a:p>
        </p:txBody>
      </p:sp>
    </p:spTree>
    <p:extLst>
      <p:ext uri="{BB962C8B-B14F-4D97-AF65-F5344CB8AC3E}">
        <p14:creationId xmlns:p14="http://schemas.microsoft.com/office/powerpoint/2010/main" val="38215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G02_08"/>
          <p:cNvPicPr>
            <a:picLocks noChangeAspect="1" noChangeArrowheads="1"/>
          </p:cNvPicPr>
          <p:nvPr/>
        </p:nvPicPr>
        <p:blipFill>
          <a:blip r:embed="rId2" cstate="print"/>
          <a:srcRect l="45630" t="11279" b="17999"/>
          <a:stretch>
            <a:fillRect/>
          </a:stretch>
        </p:blipFill>
        <p:spPr bwMode="auto">
          <a:xfrm>
            <a:off x="1522412" y="692150"/>
            <a:ext cx="5538788" cy="5403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267200" y="6172200"/>
            <a:ext cx="6172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Conformal projection — preserves shapes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1" y="5705476"/>
            <a:ext cx="64119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Note the size of South America and Greenland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3657600" y="3733800"/>
            <a:ext cx="914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3962400" y="1752600"/>
            <a:ext cx="2819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162800" y="1143000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South America</a:t>
            </a:r>
            <a:r>
              <a:rPr lang="en-US" sz="2400">
                <a:latin typeface="Verdana" pitchFamily="34" charset="0"/>
              </a:rPr>
              <a:t> = 17,819,000 sq km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Greenland</a:t>
            </a:r>
            <a:r>
              <a:rPr lang="en-US" sz="2400">
                <a:latin typeface="Verdana" pitchFamily="34" charset="0"/>
              </a:rPr>
              <a:t> = 2,166,086 sq km </a:t>
            </a:r>
          </a:p>
        </p:txBody>
      </p:sp>
    </p:spTree>
    <p:extLst>
      <p:ext uri="{BB962C8B-B14F-4D97-AF65-F5344CB8AC3E}">
        <p14:creationId xmlns:p14="http://schemas.microsoft.com/office/powerpoint/2010/main" val="37392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sz="3400" dirty="0"/>
              <a:t>Data types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09" y="2550532"/>
            <a:ext cx="5029200" cy="33458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Two basic types of data:</a:t>
            </a:r>
          </a:p>
          <a:p>
            <a:pPr lvl="1"/>
            <a:r>
              <a:rPr lang="en-US" sz="2400" b="1" dirty="0"/>
              <a:t>Vector</a:t>
            </a:r>
          </a:p>
          <a:p>
            <a:pPr lvl="2"/>
            <a:r>
              <a:rPr lang="en-US" dirty="0"/>
              <a:t>Points</a:t>
            </a:r>
          </a:p>
          <a:p>
            <a:pPr lvl="2"/>
            <a:r>
              <a:rPr lang="en-US" dirty="0"/>
              <a:t>Lines</a:t>
            </a:r>
          </a:p>
          <a:p>
            <a:pPr lvl="2"/>
            <a:r>
              <a:rPr lang="en-US" dirty="0"/>
              <a:t>Polygons</a:t>
            </a:r>
          </a:p>
          <a:p>
            <a:pPr lvl="1"/>
            <a:r>
              <a:rPr lang="en-US" sz="2400" b="1" dirty="0"/>
              <a:t>Raster</a:t>
            </a:r>
          </a:p>
          <a:p>
            <a:pPr lvl="2"/>
            <a:r>
              <a:rPr lang="en-US" dirty="0"/>
              <a:t>Grid composed of cells i.e. an array pixels </a:t>
            </a:r>
            <a:r>
              <a:rPr lang="en-US" dirty="0" smtClean="0"/>
              <a:t>arranged in rows and columns each </a:t>
            </a:r>
            <a:r>
              <a:rPr lang="en-US" dirty="0"/>
              <a:t>with its own value</a:t>
            </a:r>
          </a:p>
        </p:txBody>
      </p:sp>
      <p:pic>
        <p:nvPicPr>
          <p:cNvPr id="3077" name="Picture 5" descr="Smiley, Cartoon Smile design, logo 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959" y="2127968"/>
            <a:ext cx="2095500" cy="2095500"/>
          </a:xfrm>
          <a:prstGeom prst="rect">
            <a:avLst/>
          </a:prstGeom>
          <a:noFill/>
        </p:spPr>
      </p:pic>
      <p:pic>
        <p:nvPicPr>
          <p:cNvPr id="3079" name="Picture 7" descr="Feature classes can be represented and used as raster layers in G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109" y="5029200"/>
            <a:ext cx="4267200" cy="1734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0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54201" y="1063437"/>
            <a:ext cx="770364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600" dirty="0"/>
              <a:t>A vector </a:t>
            </a:r>
            <a:r>
              <a:rPr lang="en-US" sz="2400" dirty="0"/>
              <a:t>based</a:t>
            </a:r>
            <a:r>
              <a:rPr lang="en-US" sz="2600" dirty="0"/>
              <a:t> system displays graphical data as points, </a:t>
            </a:r>
          </a:p>
          <a:p>
            <a:pPr eaLnBrk="1" hangingPunct="1"/>
            <a:r>
              <a:rPr lang="en-US" sz="2600" dirty="0"/>
              <a:t>lines or curves, or areas with attributes.</a:t>
            </a:r>
          </a:p>
        </p:txBody>
      </p:sp>
      <p:pic>
        <p:nvPicPr>
          <p:cNvPr id="4099" name="Picture 3" descr="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19325"/>
            <a:ext cx="5943600" cy="44958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066800"/>
          </a:xfrm>
        </p:spPr>
        <p:txBody>
          <a:bodyPr/>
          <a:lstStyle/>
          <a:p>
            <a:r>
              <a:rPr lang="en-US" dirty="0"/>
              <a:t>Vector data</a:t>
            </a:r>
          </a:p>
        </p:txBody>
      </p:sp>
      <p:pic>
        <p:nvPicPr>
          <p:cNvPr id="4102" name="Picture 6" descr="NCC_Vector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66430"/>
            <a:ext cx="2662238" cy="1803920"/>
          </a:xfrm>
          <a:prstGeom prst="rect">
            <a:avLst/>
          </a:prstGeom>
          <a:noFill/>
        </p:spPr>
      </p:pic>
      <p:pic>
        <p:nvPicPr>
          <p:cNvPr id="4104" name="Picture 8" descr="figure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0" y="4324350"/>
            <a:ext cx="2857500" cy="253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0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54627" y="1889056"/>
            <a:ext cx="10889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/>
              <a:t>A raster </a:t>
            </a:r>
            <a:r>
              <a:rPr lang="en-US" sz="2400" dirty="0" smtClean="0"/>
              <a:t>displays</a:t>
            </a:r>
            <a:r>
              <a:rPr lang="en-US" sz="2400" dirty="0"/>
              <a:t>, locates, and stores graphical data by using a matrix or grid of cells.</a:t>
            </a:r>
          </a:p>
        </p:txBody>
      </p:sp>
      <p:pic>
        <p:nvPicPr>
          <p:cNvPr id="5123" name="Picture 3" descr="r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155" y="3020577"/>
            <a:ext cx="5486400" cy="441325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/>
          <a:lstStyle/>
          <a:p>
            <a:r>
              <a:rPr lang="en-US"/>
              <a:t>Raster data</a:t>
            </a:r>
          </a:p>
        </p:txBody>
      </p:sp>
    </p:spTree>
    <p:extLst>
      <p:ext uri="{BB962C8B-B14F-4D97-AF65-F5344CB8AC3E}">
        <p14:creationId xmlns:p14="http://schemas.microsoft.com/office/powerpoint/2010/main" val="41588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Portraying Earth			File types &amp; extensions										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255" y="2286000"/>
            <a:ext cx="4357255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Globes vs. Maps – 3D vs. 2D</a:t>
            </a:r>
          </a:p>
          <a:p>
            <a:r>
              <a:rPr lang="en-US" sz="2400" dirty="0"/>
              <a:t>Shape – size</a:t>
            </a:r>
          </a:p>
          <a:p>
            <a:r>
              <a:rPr lang="en-US" sz="2400" dirty="0"/>
              <a:t>Lat/Long:</a:t>
            </a:r>
          </a:p>
          <a:p>
            <a:pPr lvl="1"/>
            <a:r>
              <a:rPr lang="en-US" sz="2400" dirty="0"/>
              <a:t>what is it</a:t>
            </a:r>
          </a:p>
          <a:p>
            <a:pPr lvl="1"/>
            <a:r>
              <a:rPr lang="en-US" sz="2400" dirty="0"/>
              <a:t>what units</a:t>
            </a:r>
          </a:p>
          <a:p>
            <a:r>
              <a:rPr lang="en-US" sz="2400" dirty="0"/>
              <a:t>Projections:</a:t>
            </a:r>
          </a:p>
          <a:p>
            <a:pPr lvl="1"/>
            <a:r>
              <a:rPr lang="en-US" sz="2400" dirty="0"/>
              <a:t>why do we need them</a:t>
            </a:r>
          </a:p>
          <a:p>
            <a:pPr lvl="1"/>
            <a:r>
              <a:rPr lang="en-US" sz="2400" dirty="0"/>
              <a:t>what do they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98" y="2021154"/>
            <a:ext cx="3023878" cy="3340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32" y="2021154"/>
            <a:ext cx="256054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arth_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001000" cy="1600200"/>
          </a:xfrm>
        </p:spPr>
        <p:txBody>
          <a:bodyPr/>
          <a:lstStyle/>
          <a:p>
            <a:r>
              <a:rPr lang="en-US" dirty="0" smtClean="0"/>
              <a:t>Size &amp; Shape of Earth</a:t>
            </a: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81800" y="2524991"/>
            <a:ext cx="38100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Diameter = 8000 miles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Radius = 4000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Circumference = 25,000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Earth slightly flattened at poles - wider at </a:t>
            </a:r>
            <a:r>
              <a:rPr lang="en-US" sz="2400" dirty="0" smtClean="0"/>
              <a:t>equator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Earth tilted on axis at 23.5</a:t>
            </a:r>
            <a:r>
              <a:rPr lang="en-US" sz="2400" baseline="30000" dirty="0" smtClean="0"/>
              <a:t>◦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0153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Latitude/Longitude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281" y="1918855"/>
            <a:ext cx="10941627" cy="5334000"/>
          </a:xfrm>
        </p:spPr>
        <p:txBody>
          <a:bodyPr>
            <a:normAutofit/>
          </a:bodyPr>
          <a:lstStyle/>
          <a:p>
            <a:r>
              <a:rPr lang="en-US" sz="2400" b="1" dirty="0"/>
              <a:t>Latitude</a:t>
            </a:r>
            <a:r>
              <a:rPr lang="en-US" sz="2400" dirty="0"/>
              <a:t> and </a:t>
            </a:r>
            <a:r>
              <a:rPr lang="en-US" sz="2400" b="1" dirty="0"/>
              <a:t>Longitude</a:t>
            </a:r>
            <a:r>
              <a:rPr lang="en-US" sz="2400" dirty="0"/>
              <a:t> define </a:t>
            </a:r>
            <a:r>
              <a:rPr lang="en-US" sz="2400" dirty="0" smtClean="0"/>
              <a:t>a unique </a:t>
            </a:r>
            <a:r>
              <a:rPr lang="en-US" sz="2400" dirty="0"/>
              <a:t>location on the surface of the earth</a:t>
            </a:r>
          </a:p>
          <a:p>
            <a:r>
              <a:rPr lang="en-US" sz="2400" u="sng" dirty="0"/>
              <a:t>Latitude</a:t>
            </a:r>
            <a:r>
              <a:rPr lang="en-US" sz="2400" dirty="0"/>
              <a:t> is used to express distance north or south of the </a:t>
            </a:r>
            <a:r>
              <a:rPr lang="en-US" sz="2400" dirty="0" smtClean="0"/>
              <a:t>equator </a:t>
            </a:r>
            <a:r>
              <a:rPr lang="en-US" sz="2400" dirty="0"/>
              <a:t>@ 0</a:t>
            </a:r>
            <a:r>
              <a:rPr lang="en-US" sz="2400" dirty="0" smtClean="0"/>
              <a:t>° to 90° N or S</a:t>
            </a:r>
            <a:endParaRPr lang="en-US" sz="2400" dirty="0"/>
          </a:p>
          <a:p>
            <a:r>
              <a:rPr lang="en-US" sz="2400" u="sng" dirty="0"/>
              <a:t>Longitude</a:t>
            </a:r>
            <a:r>
              <a:rPr lang="en-US" sz="2400" dirty="0"/>
              <a:t> shows east-west distance from the Greenwich meridian @ 0° to the International Date Line @ 180°</a:t>
            </a:r>
          </a:p>
          <a:p>
            <a:r>
              <a:rPr lang="en-US" sz="2400" dirty="0"/>
              <a:t>Locations are given in degrees, minutes, seconds or degrees and fractions of degrees</a:t>
            </a:r>
          </a:p>
          <a:p>
            <a:r>
              <a:rPr lang="en-US" sz="2400" dirty="0"/>
              <a:t>For example:</a:t>
            </a:r>
          </a:p>
          <a:p>
            <a:pPr lvl="1"/>
            <a:r>
              <a:rPr lang="en-US" dirty="0"/>
              <a:t>Boston, MA:  Lat 42.37N – Long 71.03W</a:t>
            </a:r>
          </a:p>
          <a:p>
            <a:pPr lvl="1"/>
            <a:r>
              <a:rPr lang="en-US" dirty="0"/>
              <a:t>Boston, MA:  Lat 42° 22’ 11”  - Long 71° 1’ 47”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092" y="4505325"/>
            <a:ext cx="30575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lat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9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Projection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903" y="2221920"/>
            <a:ext cx="11035145" cy="49374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Map projection transforms </a:t>
            </a:r>
            <a:r>
              <a:rPr lang="en-US" sz="2400" dirty="0"/>
              <a:t>the round surface (3D) of the Earth to display on a flat surface (2D), i.e. a map.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is </a:t>
            </a:r>
            <a:r>
              <a:rPr lang="en-US" sz="2400" b="1" dirty="0"/>
              <a:t>impossible</a:t>
            </a:r>
            <a:r>
              <a:rPr lang="en-US" sz="2400" dirty="0"/>
              <a:t> to portray a curved (3D) surface on a flat (2D) map perfectly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always </a:t>
            </a:r>
            <a:r>
              <a:rPr lang="en-US" sz="2400" b="1" dirty="0"/>
              <a:t>distortion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There is </a:t>
            </a:r>
            <a:r>
              <a:rPr lang="en-US" sz="2400" b="1" dirty="0">
                <a:solidFill>
                  <a:srgbClr val="FF9900"/>
                </a:solidFill>
              </a:rPr>
              <a:t>NO</a:t>
            </a:r>
            <a:r>
              <a:rPr lang="en-US" sz="2400" dirty="0"/>
              <a:t> perfect projection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 main objective is to preserve either the </a:t>
            </a:r>
            <a:r>
              <a:rPr lang="en-US" sz="2400" dirty="0">
                <a:solidFill>
                  <a:srgbClr val="FF9900"/>
                </a:solidFill>
              </a:rPr>
              <a:t>shape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9900"/>
                </a:solidFill>
              </a:rPr>
              <a:t>area</a:t>
            </a:r>
            <a:r>
              <a:rPr lang="en-US" sz="2400" dirty="0"/>
              <a:t> of the features - you can’t have it both ways</a:t>
            </a:r>
            <a:r>
              <a:rPr lang="en-US" sz="2400" dirty="0" smtClean="0"/>
              <a:t>!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Following </a:t>
            </a:r>
            <a:r>
              <a:rPr lang="en-US" sz="2400" dirty="0"/>
              <a:t>slides show different </a:t>
            </a:r>
            <a:r>
              <a:rPr lang="en-US" sz="2400" dirty="0" smtClean="0"/>
              <a:t>projections: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2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44575"/>
          </a:xfrm>
        </p:spPr>
        <p:txBody>
          <a:bodyPr/>
          <a:lstStyle/>
          <a:p>
            <a:r>
              <a:rPr lang="en-US"/>
              <a:t>Conic Projection</a:t>
            </a:r>
          </a:p>
        </p:txBody>
      </p:sp>
      <p:pic>
        <p:nvPicPr>
          <p:cNvPr id="54275" name="Picture 3" descr="FG02_06"/>
          <p:cNvPicPr>
            <a:picLocks noChangeAspect="1" noChangeArrowheads="1"/>
          </p:cNvPicPr>
          <p:nvPr/>
        </p:nvPicPr>
        <p:blipFill>
          <a:blip r:embed="rId2" cstate="print"/>
          <a:srcRect t="18147" b="26852"/>
          <a:stretch>
            <a:fillRect/>
          </a:stretch>
        </p:blipFill>
        <p:spPr bwMode="auto">
          <a:xfrm>
            <a:off x="1524000" y="1600200"/>
            <a:ext cx="9144000" cy="3771900"/>
          </a:xfrm>
          <a:prstGeom prst="rect">
            <a:avLst/>
          </a:prstGeom>
          <a:noFill/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5000" y="5638801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Globe with light at center, projects images onto paper cone – when paper laid out flat, conic projection.</a:t>
            </a:r>
          </a:p>
        </p:txBody>
      </p:sp>
    </p:spTree>
    <p:extLst>
      <p:ext uri="{BB962C8B-B14F-4D97-AF65-F5344CB8AC3E}">
        <p14:creationId xmlns:p14="http://schemas.microsoft.com/office/powerpoint/2010/main" val="15111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93714"/>
            <a:ext cx="8229600" cy="1004887"/>
          </a:xfrm>
        </p:spPr>
        <p:txBody>
          <a:bodyPr/>
          <a:lstStyle/>
          <a:p>
            <a:r>
              <a:rPr lang="en-US"/>
              <a:t>Cylindrical Projection</a:t>
            </a:r>
          </a:p>
        </p:txBody>
      </p:sp>
      <p:pic>
        <p:nvPicPr>
          <p:cNvPr id="56323" name="Picture 3" descr="FG02_08"/>
          <p:cNvPicPr>
            <a:picLocks noChangeAspect="1" noChangeArrowheads="1"/>
          </p:cNvPicPr>
          <p:nvPr/>
        </p:nvPicPr>
        <p:blipFill>
          <a:blip r:embed="rId2" cstate="print"/>
          <a:srcRect t="3392" b="9787"/>
          <a:stretch>
            <a:fillRect/>
          </a:stretch>
        </p:blipFill>
        <p:spPr bwMode="auto">
          <a:xfrm>
            <a:off x="2286000" y="1482726"/>
            <a:ext cx="7086600" cy="4613275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81200" y="60960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A globe with light in center projects onto paper cylinder – when paper laid flat, you have a cylindrical projection.</a:t>
            </a:r>
          </a:p>
        </p:txBody>
      </p:sp>
    </p:spTree>
    <p:extLst>
      <p:ext uri="{BB962C8B-B14F-4D97-AF65-F5344CB8AC3E}">
        <p14:creationId xmlns:p14="http://schemas.microsoft.com/office/powerpoint/2010/main" val="17394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44575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Mercator Projection</a:t>
            </a:r>
            <a:br>
              <a:rPr lang="en-US"/>
            </a:br>
            <a:r>
              <a:rPr lang="en-US"/>
              <a:t> </a:t>
            </a:r>
            <a:endParaRPr lang="en-GB" sz="32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09" y="2150920"/>
            <a:ext cx="1091045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Mercator is </a:t>
            </a:r>
            <a:r>
              <a:rPr lang="en-US" sz="2800" dirty="0"/>
              <a:t>the most well known projection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It is </a:t>
            </a:r>
            <a:r>
              <a:rPr lang="en-US" sz="2800" dirty="0"/>
              <a:t>a special purpose map projection used for navigation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It is the </a:t>
            </a:r>
            <a:r>
              <a:rPr lang="en-US" sz="2800" dirty="0"/>
              <a:t>only map projection that shows true compass bearings for navigation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It has </a:t>
            </a:r>
            <a:r>
              <a:rPr lang="en-US" sz="2800" dirty="0"/>
              <a:t>area </a:t>
            </a:r>
            <a:r>
              <a:rPr lang="en-US" sz="2800" dirty="0" smtClean="0"/>
              <a:t>distortion at North and South latitudes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straight </a:t>
            </a:r>
            <a:r>
              <a:rPr lang="en-US" sz="2800" dirty="0"/>
              <a:t>lines on a Mercator projection will always intersect longitude lines at the same angle </a:t>
            </a:r>
            <a:r>
              <a:rPr lang="en-US" sz="2800" dirty="0" smtClean="0"/>
              <a:t>90</a:t>
            </a:r>
            <a:r>
              <a:rPr lang="en-US" sz="2800" baseline="30000" dirty="0" smtClean="0"/>
              <a:t>◦</a:t>
            </a:r>
            <a:r>
              <a:rPr lang="en-US" sz="2800" dirty="0" smtClean="0"/>
              <a:t>- </a:t>
            </a:r>
            <a:r>
              <a:rPr lang="en-US" sz="2800" dirty="0"/>
              <a:t>Mercator is the only map projection that does that</a:t>
            </a:r>
          </a:p>
        </p:txBody>
      </p:sp>
    </p:spTree>
    <p:extLst>
      <p:ext uri="{BB962C8B-B14F-4D97-AF65-F5344CB8AC3E}">
        <p14:creationId xmlns:p14="http://schemas.microsoft.com/office/powerpoint/2010/main" val="350497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G02_0C"/>
          <p:cNvPicPr>
            <a:picLocks noChangeAspect="1" noChangeArrowheads="1"/>
          </p:cNvPicPr>
          <p:nvPr/>
        </p:nvPicPr>
        <p:blipFill>
          <a:blip r:embed="rId2" cstate="print"/>
          <a:srcRect l="11340" t="1320" r="12241"/>
          <a:stretch>
            <a:fillRect/>
          </a:stretch>
        </p:blipFill>
        <p:spPr bwMode="auto">
          <a:xfrm>
            <a:off x="3200400" y="990601"/>
            <a:ext cx="5943600" cy="5756275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133600" y="885826"/>
            <a:ext cx="609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MERCATOR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53600" y="1676400"/>
            <a:ext cx="53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PRO JECTION</a:t>
            </a:r>
          </a:p>
        </p:txBody>
      </p:sp>
    </p:spTree>
    <p:extLst>
      <p:ext uri="{BB962C8B-B14F-4D97-AF65-F5344CB8AC3E}">
        <p14:creationId xmlns:p14="http://schemas.microsoft.com/office/powerpoint/2010/main" val="2400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506</TotalTime>
  <Words>495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Tahoma</vt:lpstr>
      <vt:lpstr>Verdana</vt:lpstr>
      <vt:lpstr>Wingdings</vt:lpstr>
      <vt:lpstr>Educational subjects 16x9</vt:lpstr>
      <vt:lpstr>Lecture 2</vt:lpstr>
      <vt:lpstr>Size &amp; Shape of Earth</vt:lpstr>
      <vt:lpstr>Latitude/Longitude</vt:lpstr>
      <vt:lpstr>PowerPoint Presentation</vt:lpstr>
      <vt:lpstr>Map Projection</vt:lpstr>
      <vt:lpstr>Conic Projection</vt:lpstr>
      <vt:lpstr>Cylindrical Projection</vt:lpstr>
      <vt:lpstr> Mercator Projection  </vt:lpstr>
      <vt:lpstr>PowerPoint Presentation</vt:lpstr>
      <vt:lpstr>PowerPoint Presentation</vt:lpstr>
      <vt:lpstr>Data types</vt:lpstr>
      <vt:lpstr>Vector data</vt:lpstr>
      <vt:lpstr>Raster data</vt:lpstr>
      <vt:lpstr>Portraying Earth   File types &amp; extensions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Helenmary Hotz</dc:creator>
  <cp:lastModifiedBy>Helenmary Hotz</cp:lastModifiedBy>
  <cp:revision>18</cp:revision>
  <dcterms:created xsi:type="dcterms:W3CDTF">2022-09-17T18:11:30Z</dcterms:created>
  <dcterms:modified xsi:type="dcterms:W3CDTF">2022-09-19T01:49:34Z</dcterms:modified>
</cp:coreProperties>
</file>