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111" d="100"/>
          <a:sy n="111" d="100"/>
        </p:scale>
        <p:origin x="336" y="11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10/14/2024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10/14/2024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10/14/2024</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10/14/2024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10/14/2024</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10/14/2024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10/14/2024</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10/14/2024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10/14/2024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10/14/2024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10/14/2024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10/14/2024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10/14/2024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10/14/2024</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ass.gov/orgs/massgis-bureau-of-geographic-inform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Lecture 1</a:t>
            </a:r>
            <a:r>
              <a:rPr lang="en-US" dirty="0"/>
              <a:t/>
            </a:r>
            <a:br>
              <a:rPr lang="en-US" dirty="0"/>
            </a:br>
            <a:r>
              <a:rPr lang="en-US" dirty="0"/>
              <a:t>Basics of GIS</a:t>
            </a:r>
          </a:p>
        </p:txBody>
      </p:sp>
      <p:sp>
        <p:nvSpPr>
          <p:cNvPr id="2051" name="Rectangle 3"/>
          <p:cNvSpPr>
            <a:spLocks noGrp="1" noChangeArrowheads="1"/>
          </p:cNvSpPr>
          <p:nvPr>
            <p:ph type="subTitle" idx="1"/>
          </p:nvPr>
        </p:nvSpPr>
        <p:spPr/>
        <p:txBody>
          <a:bodyPr/>
          <a:lstStyle/>
          <a:p>
            <a:r>
              <a:rPr lang="en-US"/>
              <a:t>Course overview &amp; fundamentals</a:t>
            </a:r>
          </a:p>
        </p:txBody>
      </p:sp>
    </p:spTree>
    <p:extLst>
      <p:ext uri="{BB962C8B-B14F-4D97-AF65-F5344CB8AC3E}">
        <p14:creationId xmlns:p14="http://schemas.microsoft.com/office/powerpoint/2010/main" val="411191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z="4000" dirty="0"/>
              <a:t>GIT: Geospatial Information Technologies</a:t>
            </a:r>
          </a:p>
        </p:txBody>
      </p:sp>
      <p:sp>
        <p:nvSpPr>
          <p:cNvPr id="134148" name="Rectangle 4"/>
          <p:cNvSpPr>
            <a:spLocks noGrp="1" noChangeArrowheads="1"/>
          </p:cNvSpPr>
          <p:nvPr>
            <p:ph type="body" idx="1"/>
          </p:nvPr>
        </p:nvSpPr>
        <p:spPr>
          <a:xfrm>
            <a:off x="1981200" y="1981200"/>
            <a:ext cx="8229600" cy="4648200"/>
          </a:xfrm>
          <a:noFill/>
          <a:ln/>
        </p:spPr>
        <p:txBody>
          <a:bodyPr>
            <a:normAutofit fontScale="92500" lnSpcReduction="20000"/>
          </a:bodyPr>
          <a:lstStyle/>
          <a:p>
            <a:r>
              <a:rPr lang="en-US" sz="2800" dirty="0"/>
              <a:t>GIS: Geographic Information System</a:t>
            </a:r>
          </a:p>
          <a:p>
            <a:endParaRPr lang="en-US" sz="2800" dirty="0"/>
          </a:p>
          <a:p>
            <a:r>
              <a:rPr lang="en-US" sz="2800" dirty="0"/>
              <a:t>GPS: Global Positioning System</a:t>
            </a:r>
          </a:p>
          <a:p>
            <a:endParaRPr lang="en-US" sz="2800" dirty="0"/>
          </a:p>
          <a:p>
            <a:r>
              <a:rPr lang="en-US" sz="2800" dirty="0"/>
              <a:t>GPR: Ground Penetrating Radar</a:t>
            </a:r>
          </a:p>
          <a:p>
            <a:pPr>
              <a:buNone/>
            </a:pPr>
            <a:endParaRPr lang="en-US" sz="2800" dirty="0"/>
          </a:p>
          <a:p>
            <a:r>
              <a:rPr lang="en-US" sz="2800" dirty="0"/>
              <a:t>RS: Remote Sensing</a:t>
            </a:r>
          </a:p>
          <a:p>
            <a:endParaRPr lang="en-US" sz="2800" dirty="0"/>
          </a:p>
          <a:p>
            <a:r>
              <a:rPr lang="en-US" sz="2800" dirty="0"/>
              <a:t>LIDAR: Light Detection and Ranging</a:t>
            </a:r>
          </a:p>
        </p:txBody>
      </p:sp>
    </p:spTree>
    <p:extLst>
      <p:ext uri="{BB962C8B-B14F-4D97-AF65-F5344CB8AC3E}">
        <p14:creationId xmlns:p14="http://schemas.microsoft.com/office/powerpoint/2010/main" val="78232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a:t>GPS: Global Positioning System</a:t>
            </a:r>
          </a:p>
        </p:txBody>
      </p:sp>
      <p:sp>
        <p:nvSpPr>
          <p:cNvPr id="156675" name="Rectangle 3"/>
          <p:cNvSpPr>
            <a:spLocks noGrp="1" noChangeArrowheads="1"/>
          </p:cNvSpPr>
          <p:nvPr>
            <p:ph type="body" idx="1"/>
          </p:nvPr>
        </p:nvSpPr>
        <p:spPr>
          <a:xfrm>
            <a:off x="1981200" y="1998521"/>
            <a:ext cx="8229600" cy="4572000"/>
          </a:xfrm>
        </p:spPr>
        <p:txBody>
          <a:bodyPr/>
          <a:lstStyle/>
          <a:p>
            <a:pPr>
              <a:spcBef>
                <a:spcPts val="0"/>
              </a:spcBef>
            </a:pPr>
            <a:r>
              <a:rPr lang="en-US" sz="2800" dirty="0"/>
              <a:t>A satellite based system that enables accurate positioning data – lat/long</a:t>
            </a:r>
          </a:p>
          <a:p>
            <a:pPr>
              <a:spcBef>
                <a:spcPts val="0"/>
              </a:spcBef>
              <a:buNone/>
            </a:pPr>
            <a:endParaRPr lang="en-US" sz="2800" dirty="0"/>
          </a:p>
          <a:p>
            <a:pPr>
              <a:spcBef>
                <a:spcPts val="0"/>
              </a:spcBef>
            </a:pPr>
            <a:r>
              <a:rPr lang="en-US" sz="2800" dirty="0"/>
              <a:t>Network of 24 high-altitude, earth orbital satellites</a:t>
            </a:r>
          </a:p>
          <a:p>
            <a:pPr>
              <a:spcBef>
                <a:spcPts val="0"/>
              </a:spcBef>
              <a:buNone/>
            </a:pPr>
            <a:endParaRPr lang="en-US" sz="2800" dirty="0"/>
          </a:p>
          <a:p>
            <a:pPr>
              <a:spcBef>
                <a:spcPts val="0"/>
              </a:spcBef>
            </a:pPr>
            <a:r>
              <a:rPr lang="en-US" sz="2800" dirty="0"/>
              <a:t>Location determined by triangulation (but really need min of 4)</a:t>
            </a:r>
          </a:p>
          <a:p>
            <a:pPr>
              <a:spcBef>
                <a:spcPts val="0"/>
              </a:spcBef>
              <a:buNone/>
            </a:pPr>
            <a:endParaRPr lang="en-US" sz="2800" dirty="0"/>
          </a:p>
          <a:p>
            <a:pPr>
              <a:spcBef>
                <a:spcPts val="0"/>
              </a:spcBef>
            </a:pPr>
            <a:r>
              <a:rPr lang="en-US" sz="2800" dirty="0"/>
              <a:t>4 of these are always in view from anywhere on Earth</a:t>
            </a:r>
          </a:p>
        </p:txBody>
      </p:sp>
    </p:spTree>
    <p:extLst>
      <p:ext uri="{BB962C8B-B14F-4D97-AF65-F5344CB8AC3E}">
        <p14:creationId xmlns:p14="http://schemas.microsoft.com/office/powerpoint/2010/main" val="210194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GPR</a:t>
            </a:r>
          </a:p>
        </p:txBody>
      </p:sp>
      <p:sp>
        <p:nvSpPr>
          <p:cNvPr id="137219" name="Rectangle 3"/>
          <p:cNvSpPr>
            <a:spLocks noGrp="1" noChangeArrowheads="1"/>
          </p:cNvSpPr>
          <p:nvPr>
            <p:ph type="body" idx="1"/>
          </p:nvPr>
        </p:nvSpPr>
        <p:spPr>
          <a:xfrm>
            <a:off x="2057400" y="4114800"/>
            <a:ext cx="8077200" cy="2362200"/>
          </a:xfrm>
        </p:spPr>
        <p:txBody>
          <a:bodyPr/>
          <a:lstStyle/>
          <a:p>
            <a:r>
              <a:rPr lang="en-US" sz="2000"/>
              <a:t>Ground penetrating radar (GPR) produces an underground cross-sectional, two-dimensional image of the soils and subsurface features. Three-dimensional GPR images, such as the one above, can be produced using raw field data and post-processing software. </a:t>
            </a:r>
          </a:p>
        </p:txBody>
      </p:sp>
      <p:pic>
        <p:nvPicPr>
          <p:cNvPr id="137220" name="Picture 4" descr="geo3dpip"/>
          <p:cNvPicPr>
            <a:picLocks noChangeAspect="1" noChangeArrowheads="1"/>
          </p:cNvPicPr>
          <p:nvPr/>
        </p:nvPicPr>
        <p:blipFill>
          <a:blip r:embed="rId2" cstate="print"/>
          <a:srcRect/>
          <a:stretch>
            <a:fillRect/>
          </a:stretch>
        </p:blipFill>
        <p:spPr bwMode="auto">
          <a:xfrm>
            <a:off x="4953000" y="623889"/>
            <a:ext cx="5238750" cy="3157537"/>
          </a:xfrm>
          <a:prstGeom prst="rect">
            <a:avLst/>
          </a:prstGeom>
          <a:noFill/>
        </p:spPr>
      </p:pic>
    </p:spTree>
    <p:extLst>
      <p:ext uri="{BB962C8B-B14F-4D97-AF65-F5344CB8AC3E}">
        <p14:creationId xmlns:p14="http://schemas.microsoft.com/office/powerpoint/2010/main" val="107884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228600"/>
            <a:ext cx="8229600" cy="914400"/>
          </a:xfrm>
        </p:spPr>
        <p:txBody>
          <a:bodyPr/>
          <a:lstStyle/>
          <a:p>
            <a:r>
              <a:rPr lang="en-US"/>
              <a:t>Remote sensing</a:t>
            </a:r>
          </a:p>
        </p:txBody>
      </p:sp>
      <p:sp>
        <p:nvSpPr>
          <p:cNvPr id="138243" name="Rectangle 3"/>
          <p:cNvSpPr>
            <a:spLocks noGrp="1" noChangeArrowheads="1"/>
          </p:cNvSpPr>
          <p:nvPr>
            <p:ph type="body" idx="1"/>
          </p:nvPr>
        </p:nvSpPr>
        <p:spPr>
          <a:xfrm>
            <a:off x="1981200" y="3276600"/>
            <a:ext cx="8229600" cy="2743200"/>
          </a:xfrm>
        </p:spPr>
        <p:txBody>
          <a:bodyPr/>
          <a:lstStyle/>
          <a:p>
            <a:pPr>
              <a:lnSpc>
                <a:spcPct val="80000"/>
              </a:lnSpc>
            </a:pPr>
            <a:r>
              <a:rPr lang="en-US" sz="2400" dirty="0"/>
              <a:t>Remote sensing is the process of gathering data about an object using tools that are not in direct contact with that object. </a:t>
            </a:r>
          </a:p>
          <a:p>
            <a:pPr>
              <a:lnSpc>
                <a:spcPct val="80000"/>
              </a:lnSpc>
              <a:buNone/>
            </a:pPr>
            <a:endParaRPr lang="en-US" sz="2400" dirty="0"/>
          </a:p>
          <a:p>
            <a:pPr>
              <a:lnSpc>
                <a:spcPct val="80000"/>
              </a:lnSpc>
            </a:pPr>
            <a:r>
              <a:rPr lang="en-US" sz="2400" dirty="0"/>
              <a:t>The science of capturing, identifying, classifying and evaluating objects, areas or phenomena using data recorded by sensing devices in aircraft or in satellites</a:t>
            </a:r>
          </a:p>
        </p:txBody>
      </p:sp>
      <p:pic>
        <p:nvPicPr>
          <p:cNvPr id="138245" name="Picture 5" descr="remote_sensing"/>
          <p:cNvPicPr>
            <a:picLocks noChangeAspect="1" noChangeArrowheads="1"/>
          </p:cNvPicPr>
          <p:nvPr/>
        </p:nvPicPr>
        <p:blipFill>
          <a:blip r:embed="rId2" cstate="print"/>
          <a:srcRect/>
          <a:stretch>
            <a:fillRect/>
          </a:stretch>
        </p:blipFill>
        <p:spPr bwMode="auto">
          <a:xfrm>
            <a:off x="2743200" y="990601"/>
            <a:ext cx="1981200" cy="1617663"/>
          </a:xfrm>
          <a:prstGeom prst="rect">
            <a:avLst/>
          </a:prstGeom>
          <a:noFill/>
        </p:spPr>
      </p:pic>
      <p:pic>
        <p:nvPicPr>
          <p:cNvPr id="138247" name="Picture 7" descr="optical"/>
          <p:cNvPicPr>
            <a:picLocks noChangeAspect="1" noChangeArrowheads="1"/>
          </p:cNvPicPr>
          <p:nvPr/>
        </p:nvPicPr>
        <p:blipFill>
          <a:blip r:embed="rId3" cstate="print"/>
          <a:srcRect/>
          <a:stretch>
            <a:fillRect/>
          </a:stretch>
        </p:blipFill>
        <p:spPr bwMode="auto">
          <a:xfrm>
            <a:off x="6248400" y="0"/>
            <a:ext cx="4419600" cy="2438400"/>
          </a:xfrm>
          <a:prstGeom prst="rect">
            <a:avLst/>
          </a:prstGeom>
          <a:noFill/>
        </p:spPr>
      </p:pic>
    </p:spTree>
    <p:extLst>
      <p:ext uri="{BB962C8B-B14F-4D97-AF65-F5344CB8AC3E}">
        <p14:creationId xmlns:p14="http://schemas.microsoft.com/office/powerpoint/2010/main" val="380703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2" name="Picture 6" descr="Different Types of &#10;&#10;Remotely Sensed Images"/>
          <p:cNvPicPr>
            <a:picLocks noChangeAspect="1" noChangeArrowheads="1"/>
          </p:cNvPicPr>
          <p:nvPr/>
        </p:nvPicPr>
        <p:blipFill>
          <a:blip r:embed="rId2" cstate="print"/>
          <a:srcRect/>
          <a:stretch>
            <a:fillRect/>
          </a:stretch>
        </p:blipFill>
        <p:spPr bwMode="auto">
          <a:xfrm>
            <a:off x="2057400" y="579439"/>
            <a:ext cx="7924800" cy="5811837"/>
          </a:xfrm>
          <a:prstGeom prst="rect">
            <a:avLst/>
          </a:prstGeom>
          <a:noFill/>
        </p:spPr>
      </p:pic>
    </p:spTree>
    <p:extLst>
      <p:ext uri="{BB962C8B-B14F-4D97-AF65-F5344CB8AC3E}">
        <p14:creationId xmlns:p14="http://schemas.microsoft.com/office/powerpoint/2010/main" val="227595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981200" y="76200"/>
            <a:ext cx="8229600" cy="1371600"/>
          </a:xfrm>
        </p:spPr>
        <p:txBody>
          <a:bodyPr/>
          <a:lstStyle/>
          <a:p>
            <a:r>
              <a:rPr lang="en-US"/>
              <a:t>MassGIS</a:t>
            </a:r>
          </a:p>
        </p:txBody>
      </p:sp>
      <p:sp>
        <p:nvSpPr>
          <p:cNvPr id="165891" name="Rectangle 3"/>
          <p:cNvSpPr>
            <a:spLocks noGrp="1" noChangeArrowheads="1"/>
          </p:cNvSpPr>
          <p:nvPr>
            <p:ph type="body" idx="1"/>
          </p:nvPr>
        </p:nvSpPr>
        <p:spPr>
          <a:xfrm>
            <a:off x="1703232" y="1278430"/>
            <a:ext cx="9068873" cy="2362200"/>
          </a:xfrm>
        </p:spPr>
        <p:txBody>
          <a:bodyPr>
            <a:normAutofit/>
          </a:bodyPr>
          <a:lstStyle/>
          <a:p>
            <a:pPr>
              <a:lnSpc>
                <a:spcPct val="90000"/>
              </a:lnSpc>
            </a:pPr>
            <a:r>
              <a:rPr lang="en-US" sz="2800" dirty="0"/>
              <a:t>Office of Geographic and Environmental Information </a:t>
            </a:r>
          </a:p>
          <a:p>
            <a:pPr>
              <a:lnSpc>
                <a:spcPct val="90000"/>
              </a:lnSpc>
            </a:pPr>
            <a:r>
              <a:rPr lang="en-US" sz="2800" dirty="0"/>
              <a:t>Massachusetts geospatial data repository</a:t>
            </a:r>
          </a:p>
          <a:p>
            <a:pPr>
              <a:spcBef>
                <a:spcPts val="0"/>
              </a:spcBef>
              <a:buNone/>
            </a:pPr>
            <a:endParaRPr lang="en-US" sz="1400" dirty="0"/>
          </a:p>
          <a:p>
            <a:pPr marL="0" indent="0">
              <a:lnSpc>
                <a:spcPct val="90000"/>
              </a:lnSpc>
              <a:buNone/>
            </a:pPr>
            <a:r>
              <a:rPr lang="en-US" sz="2400" dirty="0">
                <a:hlinkClick r:id="rId2"/>
              </a:rPr>
              <a:t>https://www.mass.gov/orgs/massgis-bureau-of-geographic-information</a:t>
            </a:r>
            <a:endParaRPr lang="en-US" sz="2400" dirty="0"/>
          </a:p>
          <a:p>
            <a:pPr marL="0" indent="0">
              <a:lnSpc>
                <a:spcPct val="90000"/>
              </a:lnSpc>
              <a:buNone/>
            </a:pPr>
            <a:endParaRPr lang="en-US" sz="2800" dirty="0"/>
          </a:p>
        </p:txBody>
      </p:sp>
      <p:pic>
        <p:nvPicPr>
          <p:cNvPr id="2" name="Picture 1"/>
          <p:cNvPicPr>
            <a:picLocks noChangeAspect="1"/>
          </p:cNvPicPr>
          <p:nvPr/>
        </p:nvPicPr>
        <p:blipFill>
          <a:blip r:embed="rId3"/>
          <a:stretch>
            <a:fillRect/>
          </a:stretch>
        </p:blipFill>
        <p:spPr>
          <a:xfrm>
            <a:off x="1646752" y="3471260"/>
            <a:ext cx="7929563" cy="4843463"/>
          </a:xfrm>
          <a:prstGeom prst="rect">
            <a:avLst/>
          </a:prstGeom>
        </p:spPr>
      </p:pic>
    </p:spTree>
    <p:extLst>
      <p:ext uri="{BB962C8B-B14F-4D97-AF65-F5344CB8AC3E}">
        <p14:creationId xmlns:p14="http://schemas.microsoft.com/office/powerpoint/2010/main" val="19029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1856512" y="2064328"/>
            <a:ext cx="4159824" cy="4950711"/>
          </a:xfrm>
        </p:spPr>
        <p:txBody>
          <a:bodyPr/>
          <a:lstStyle/>
          <a:p>
            <a:pPr>
              <a:lnSpc>
                <a:spcPct val="90000"/>
              </a:lnSpc>
            </a:pPr>
            <a:r>
              <a:rPr lang="en-US" dirty="0"/>
              <a:t>What is GIS?</a:t>
            </a:r>
          </a:p>
          <a:p>
            <a:pPr>
              <a:lnSpc>
                <a:spcPct val="90000"/>
              </a:lnSpc>
            </a:pPr>
            <a:r>
              <a:rPr lang="en-US" dirty="0"/>
              <a:t>What is a GIS?</a:t>
            </a:r>
          </a:p>
          <a:p>
            <a:pPr>
              <a:lnSpc>
                <a:spcPct val="90000"/>
              </a:lnSpc>
            </a:pPr>
            <a:r>
              <a:rPr lang="en-US" dirty="0"/>
              <a:t>What is geospatial data?</a:t>
            </a:r>
          </a:p>
          <a:p>
            <a:pPr>
              <a:lnSpc>
                <a:spcPct val="90000"/>
              </a:lnSpc>
            </a:pPr>
            <a:r>
              <a:rPr lang="en-US" dirty="0"/>
              <a:t>What is metadata?</a:t>
            </a:r>
          </a:p>
          <a:p>
            <a:pPr>
              <a:lnSpc>
                <a:spcPct val="90000"/>
              </a:lnSpc>
            </a:pPr>
            <a:r>
              <a:rPr lang="en-US" dirty="0"/>
              <a:t>Data types</a:t>
            </a:r>
          </a:p>
          <a:p>
            <a:pPr>
              <a:lnSpc>
                <a:spcPct val="90000"/>
              </a:lnSpc>
            </a:pPr>
            <a:r>
              <a:rPr lang="en-US" dirty="0"/>
              <a:t>File types</a:t>
            </a:r>
          </a:p>
          <a:p>
            <a:pPr>
              <a:lnSpc>
                <a:spcPct val="90000"/>
              </a:lnSpc>
            </a:pPr>
            <a:r>
              <a:rPr lang="en-US" dirty="0"/>
              <a:t>Maps &amp; Projections</a:t>
            </a:r>
          </a:p>
          <a:p>
            <a:pPr>
              <a:lnSpc>
                <a:spcPct val="90000"/>
              </a:lnSpc>
            </a:pPr>
            <a:r>
              <a:rPr lang="en-US" dirty="0"/>
              <a:t>Applications</a:t>
            </a:r>
          </a:p>
          <a:p>
            <a:pPr>
              <a:lnSpc>
                <a:spcPct val="90000"/>
              </a:lnSpc>
            </a:pPr>
            <a:r>
              <a:rPr lang="en-US" dirty="0"/>
              <a:t>Spatial Analysis</a:t>
            </a:r>
          </a:p>
        </p:txBody>
      </p:sp>
      <p:sp>
        <p:nvSpPr>
          <p:cNvPr id="3" name="Rectangle 2"/>
          <p:cNvSpPr>
            <a:spLocks noGrp="1" noChangeArrowheads="1"/>
          </p:cNvSpPr>
          <p:nvPr>
            <p:ph type="title"/>
          </p:nvPr>
        </p:nvSpPr>
        <p:spPr>
          <a:xfrm>
            <a:off x="1280160" y="466343"/>
            <a:ext cx="9628632" cy="1362113"/>
          </a:xfrm>
        </p:spPr>
        <p:txBody>
          <a:bodyPr/>
          <a:lstStyle/>
          <a:p>
            <a:r>
              <a:rPr lang="en-US" sz="4000" dirty="0" err="1"/>
              <a:t>GeoInfo</a:t>
            </a:r>
            <a:r>
              <a:rPr lang="en-US" sz="4000" dirty="0"/>
              <a:t>				Acronyms</a:t>
            </a:r>
          </a:p>
        </p:txBody>
      </p:sp>
      <p:pic>
        <p:nvPicPr>
          <p:cNvPr id="2" name="Picture 1"/>
          <p:cNvPicPr>
            <a:picLocks noChangeAspect="1"/>
          </p:cNvPicPr>
          <p:nvPr/>
        </p:nvPicPr>
        <p:blipFill>
          <a:blip r:embed="rId2"/>
          <a:stretch>
            <a:fillRect/>
          </a:stretch>
        </p:blipFill>
        <p:spPr>
          <a:xfrm>
            <a:off x="6435673" y="2253650"/>
            <a:ext cx="4121253" cy="4761389"/>
          </a:xfrm>
          <a:prstGeom prst="rect">
            <a:avLst/>
          </a:prstGeom>
        </p:spPr>
      </p:pic>
    </p:spTree>
    <p:extLst>
      <p:ext uri="{BB962C8B-B14F-4D97-AF65-F5344CB8AC3E}">
        <p14:creationId xmlns:p14="http://schemas.microsoft.com/office/powerpoint/2010/main" val="354341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dirty="0"/>
              <a:t>Course outline</a:t>
            </a:r>
          </a:p>
        </p:txBody>
      </p:sp>
      <p:sp>
        <p:nvSpPr>
          <p:cNvPr id="131075" name="Rectangle 3"/>
          <p:cNvSpPr>
            <a:spLocks noGrp="1" noChangeArrowheads="1"/>
          </p:cNvSpPr>
          <p:nvPr>
            <p:ph type="body" idx="1"/>
          </p:nvPr>
        </p:nvSpPr>
        <p:spPr>
          <a:xfrm>
            <a:off x="1979676" y="2367566"/>
            <a:ext cx="8229600" cy="4226417"/>
          </a:xfrm>
        </p:spPr>
        <p:txBody>
          <a:bodyPr>
            <a:normAutofit/>
          </a:bodyPr>
          <a:lstStyle/>
          <a:p>
            <a:pPr>
              <a:lnSpc>
                <a:spcPct val="90000"/>
              </a:lnSpc>
            </a:pPr>
            <a:r>
              <a:rPr lang="en-US" sz="2800" dirty="0"/>
              <a:t>Textbook: Getting to Know ArcGIS Pro </a:t>
            </a:r>
            <a:r>
              <a:rPr lang="en-US" sz="2800" dirty="0" smtClean="0"/>
              <a:t>3.3</a:t>
            </a:r>
            <a:endParaRPr lang="en-US" sz="2800" dirty="0"/>
          </a:p>
          <a:p>
            <a:pPr>
              <a:lnSpc>
                <a:spcPct val="90000"/>
              </a:lnSpc>
            </a:pPr>
            <a:r>
              <a:rPr lang="en-US" sz="2800" dirty="0"/>
              <a:t>Selected readings</a:t>
            </a:r>
          </a:p>
          <a:p>
            <a:pPr>
              <a:lnSpc>
                <a:spcPct val="90000"/>
              </a:lnSpc>
            </a:pPr>
            <a:r>
              <a:rPr lang="en-US" sz="2800" dirty="0"/>
              <a:t>Lecture/</a:t>
            </a:r>
            <a:r>
              <a:rPr lang="en-US" sz="2800" dirty="0" err="1"/>
              <a:t>ppt’s</a:t>
            </a:r>
            <a:endParaRPr lang="en-US" sz="2800" dirty="0"/>
          </a:p>
          <a:p>
            <a:pPr>
              <a:lnSpc>
                <a:spcPct val="90000"/>
              </a:lnSpc>
            </a:pPr>
            <a:r>
              <a:rPr lang="en-US" sz="2800" dirty="0"/>
              <a:t>Labs: Getting to Know ArcGIS Pro exercises &amp; others</a:t>
            </a:r>
          </a:p>
          <a:p>
            <a:pPr>
              <a:lnSpc>
                <a:spcPct val="90000"/>
              </a:lnSpc>
            </a:pPr>
            <a:r>
              <a:rPr lang="en-US" sz="2800" dirty="0"/>
              <a:t>Thumb/</a:t>
            </a:r>
            <a:r>
              <a:rPr lang="en-US" sz="2800" dirty="0" err="1"/>
              <a:t>hardrive</a:t>
            </a:r>
            <a:r>
              <a:rPr lang="en-US" sz="2800" dirty="0"/>
              <a:t> for your work</a:t>
            </a:r>
          </a:p>
          <a:p>
            <a:pPr>
              <a:lnSpc>
                <a:spcPct val="90000"/>
              </a:lnSpc>
            </a:pPr>
            <a:r>
              <a:rPr lang="en-US" sz="2800" dirty="0"/>
              <a:t>Keep folder of exercise screenshots/maps or any hand in (email to me) assignments</a:t>
            </a:r>
          </a:p>
          <a:p>
            <a:pPr>
              <a:lnSpc>
                <a:spcPct val="90000"/>
              </a:lnSpc>
              <a:buNone/>
            </a:pPr>
            <a:endParaRPr lang="en-US" sz="2800" dirty="0"/>
          </a:p>
        </p:txBody>
      </p:sp>
    </p:spTree>
    <p:extLst>
      <p:ext uri="{BB962C8B-B14F-4D97-AF65-F5344CB8AC3E}">
        <p14:creationId xmlns:p14="http://schemas.microsoft.com/office/powerpoint/2010/main" val="78427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Objectives</a:t>
            </a:r>
          </a:p>
        </p:txBody>
      </p:sp>
      <p:sp>
        <p:nvSpPr>
          <p:cNvPr id="132099" name="Rectangle 3"/>
          <p:cNvSpPr>
            <a:spLocks noGrp="1" noChangeArrowheads="1"/>
          </p:cNvSpPr>
          <p:nvPr>
            <p:ph type="body" idx="1"/>
          </p:nvPr>
        </p:nvSpPr>
        <p:spPr>
          <a:xfrm>
            <a:off x="1981200" y="1981200"/>
            <a:ext cx="8229600" cy="4419600"/>
          </a:xfrm>
        </p:spPr>
        <p:txBody>
          <a:bodyPr/>
          <a:lstStyle/>
          <a:p>
            <a:pPr marL="0" indent="0">
              <a:lnSpc>
                <a:spcPct val="90000"/>
              </a:lnSpc>
              <a:buNone/>
            </a:pPr>
            <a:r>
              <a:rPr lang="en-US" dirty="0"/>
              <a:t>CONCEPT</a:t>
            </a:r>
          </a:p>
          <a:p>
            <a:pPr>
              <a:lnSpc>
                <a:spcPct val="90000"/>
              </a:lnSpc>
            </a:pPr>
            <a:r>
              <a:rPr lang="en-US" dirty="0"/>
              <a:t>Learn and understand concept of GIS… what a GIS is - what it can do</a:t>
            </a:r>
          </a:p>
          <a:p>
            <a:pPr>
              <a:lnSpc>
                <a:spcPct val="90000"/>
              </a:lnSpc>
            </a:pPr>
            <a:r>
              <a:rPr lang="en-US" dirty="0"/>
              <a:t>Know connection of data to a GIS</a:t>
            </a:r>
          </a:p>
          <a:p>
            <a:pPr>
              <a:lnSpc>
                <a:spcPct val="90000"/>
              </a:lnSpc>
            </a:pPr>
            <a:r>
              <a:rPr lang="en-US" dirty="0"/>
              <a:t>Know the analysis capabilities</a:t>
            </a:r>
          </a:p>
          <a:p>
            <a:pPr>
              <a:lnSpc>
                <a:spcPct val="90000"/>
              </a:lnSpc>
            </a:pPr>
            <a:r>
              <a:rPr lang="en-US" dirty="0"/>
              <a:t>Know the user’s part – that’s you</a:t>
            </a:r>
          </a:p>
          <a:p>
            <a:pPr>
              <a:lnSpc>
                <a:spcPct val="90000"/>
              </a:lnSpc>
            </a:pPr>
            <a:endParaRPr lang="en-US" dirty="0"/>
          </a:p>
          <a:p>
            <a:pPr marL="0" indent="0">
              <a:lnSpc>
                <a:spcPct val="90000"/>
              </a:lnSpc>
              <a:buNone/>
            </a:pPr>
            <a:r>
              <a:rPr lang="en-US" dirty="0"/>
              <a:t>“BUTTONOLOGY”</a:t>
            </a:r>
          </a:p>
          <a:p>
            <a:pPr>
              <a:lnSpc>
                <a:spcPct val="90000"/>
              </a:lnSpc>
            </a:pPr>
            <a:r>
              <a:rPr lang="en-US" dirty="0"/>
              <a:t>Get up and running on ESRI software</a:t>
            </a:r>
          </a:p>
          <a:p>
            <a:pPr>
              <a:lnSpc>
                <a:spcPct val="90000"/>
              </a:lnSpc>
            </a:pPr>
            <a:r>
              <a:rPr lang="en-US" dirty="0"/>
              <a:t>Become familiar with the user interface and common commands</a:t>
            </a:r>
          </a:p>
        </p:txBody>
      </p:sp>
    </p:spTree>
    <p:extLst>
      <p:ext uri="{BB962C8B-B14F-4D97-AF65-F5344CB8AC3E}">
        <p14:creationId xmlns:p14="http://schemas.microsoft.com/office/powerpoint/2010/main" val="12739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Software</a:t>
            </a:r>
          </a:p>
        </p:txBody>
      </p:sp>
      <p:sp>
        <p:nvSpPr>
          <p:cNvPr id="133123" name="Rectangle 3"/>
          <p:cNvSpPr>
            <a:spLocks noGrp="1" noChangeArrowheads="1"/>
          </p:cNvSpPr>
          <p:nvPr>
            <p:ph type="body" idx="1"/>
          </p:nvPr>
        </p:nvSpPr>
        <p:spPr/>
        <p:txBody>
          <a:bodyPr>
            <a:normAutofit fontScale="92500" lnSpcReduction="20000"/>
          </a:bodyPr>
          <a:lstStyle/>
          <a:p>
            <a:r>
              <a:rPr lang="en-US" sz="2400" dirty="0"/>
              <a:t>ESRI – Environmental Systems Research Institute ArcGIS Pro </a:t>
            </a:r>
            <a:r>
              <a:rPr lang="en-US" sz="2400" dirty="0" smtClean="0"/>
              <a:t>3.3</a:t>
            </a:r>
            <a:endParaRPr lang="en-US" sz="2400" dirty="0"/>
          </a:p>
          <a:p>
            <a:r>
              <a:rPr lang="en-US" sz="2400" dirty="0"/>
              <a:t>Operating System (OS): Microsoft </a:t>
            </a:r>
            <a:r>
              <a:rPr lang="en-US" sz="2400" dirty="0" smtClean="0"/>
              <a:t>Windows 11</a:t>
            </a:r>
            <a:endParaRPr lang="en-US" sz="2400" dirty="0"/>
          </a:p>
          <a:p>
            <a:pPr marL="0" indent="0">
              <a:buNone/>
            </a:pPr>
            <a:endParaRPr lang="en-US" sz="2400" dirty="0"/>
          </a:p>
          <a:p>
            <a:pPr marL="0" indent="0">
              <a:buNone/>
            </a:pPr>
            <a:r>
              <a:rPr lang="en-US" sz="3200" dirty="0" err="1"/>
              <a:t>Esri</a:t>
            </a:r>
            <a:r>
              <a:rPr lang="en-US" sz="3200" dirty="0"/>
              <a:t> history</a:t>
            </a:r>
          </a:p>
          <a:p>
            <a:pPr>
              <a:lnSpc>
                <a:spcPct val="80000"/>
              </a:lnSpc>
            </a:pPr>
            <a:r>
              <a:rPr lang="en-US" sz="2400" dirty="0"/>
              <a:t>ESRI was founded as Environmental Systems Research Institute, Inc., in 1969. The headquarters of ESRI are in Redlands, California.</a:t>
            </a:r>
          </a:p>
          <a:p>
            <a:pPr>
              <a:lnSpc>
                <a:spcPct val="80000"/>
              </a:lnSpc>
              <a:buNone/>
            </a:pPr>
            <a:endParaRPr lang="en-US" sz="2400" dirty="0"/>
          </a:p>
          <a:p>
            <a:pPr>
              <a:lnSpc>
                <a:spcPct val="80000"/>
              </a:lnSpc>
            </a:pPr>
            <a:r>
              <a:rPr lang="en-US" sz="2400" dirty="0"/>
              <a:t>During the 1980s, ESRI devoted its resources to developing a core set of application tools that could be applied in a computer environment to create a geographic information system (GIS). This is what is known today as GIS technology.</a:t>
            </a:r>
          </a:p>
          <a:p>
            <a:pPr marL="0" indent="0">
              <a:buNone/>
            </a:pPr>
            <a:endParaRPr lang="en-US" dirty="0"/>
          </a:p>
        </p:txBody>
      </p:sp>
    </p:spTree>
    <p:extLst>
      <p:ext uri="{BB962C8B-B14F-4D97-AF65-F5344CB8AC3E}">
        <p14:creationId xmlns:p14="http://schemas.microsoft.com/office/powerpoint/2010/main" val="375162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History of GIS</a:t>
            </a:r>
          </a:p>
        </p:txBody>
      </p:sp>
      <p:sp>
        <p:nvSpPr>
          <p:cNvPr id="108547" name="Rectangle 3"/>
          <p:cNvSpPr>
            <a:spLocks noGrp="1" noChangeArrowheads="1"/>
          </p:cNvSpPr>
          <p:nvPr>
            <p:ph type="body" idx="1"/>
          </p:nvPr>
        </p:nvSpPr>
        <p:spPr>
          <a:xfrm>
            <a:off x="1981200" y="1981200"/>
            <a:ext cx="8229600" cy="4572000"/>
          </a:xfrm>
        </p:spPr>
        <p:txBody>
          <a:bodyPr/>
          <a:lstStyle/>
          <a:p>
            <a:r>
              <a:rPr lang="en-US" sz="2400"/>
              <a:t>GIS is generally said to have emerged in the 1980’s</a:t>
            </a:r>
          </a:p>
          <a:p>
            <a:pPr>
              <a:buFont typeface="Wingdings" pitchFamily="2" charset="2"/>
              <a:buNone/>
            </a:pPr>
            <a:endParaRPr lang="en-US" sz="2400"/>
          </a:p>
          <a:p>
            <a:r>
              <a:rPr lang="en-US" sz="2400"/>
              <a:t>Roger Tomlinson, a geographer, is said to be the “father of GIS.” He is the primary originator of modern computerized Geographic Information Systems.</a:t>
            </a:r>
          </a:p>
          <a:p>
            <a:pPr>
              <a:buFont typeface="Wingdings" pitchFamily="2" charset="2"/>
              <a:buNone/>
            </a:pPr>
            <a:endParaRPr lang="en-US" sz="2400"/>
          </a:p>
          <a:p>
            <a:r>
              <a:rPr lang="en-US" sz="2400"/>
              <a:t>During his tenure with the Canadian Federal Government in the 1960’s, he initiated, planned and directed the development of the Canada GIS, the first computerized GIS in the world.</a:t>
            </a:r>
          </a:p>
          <a:p>
            <a:endParaRPr lang="en-US" sz="2400"/>
          </a:p>
        </p:txBody>
      </p:sp>
    </p:spTree>
    <p:extLst>
      <p:ext uri="{BB962C8B-B14F-4D97-AF65-F5344CB8AC3E}">
        <p14:creationId xmlns:p14="http://schemas.microsoft.com/office/powerpoint/2010/main" val="183677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Other GIS software</a:t>
            </a:r>
          </a:p>
        </p:txBody>
      </p:sp>
      <p:sp>
        <p:nvSpPr>
          <p:cNvPr id="111619" name="Rectangle 3"/>
          <p:cNvSpPr>
            <a:spLocks noGrp="1" noChangeArrowheads="1"/>
          </p:cNvSpPr>
          <p:nvPr>
            <p:ph type="body" idx="1"/>
          </p:nvPr>
        </p:nvSpPr>
        <p:spPr>
          <a:xfrm>
            <a:off x="1981200" y="2001984"/>
            <a:ext cx="8229600" cy="2209800"/>
          </a:xfrm>
        </p:spPr>
        <p:txBody>
          <a:bodyPr>
            <a:normAutofit/>
          </a:bodyPr>
          <a:lstStyle/>
          <a:p>
            <a:pPr>
              <a:lnSpc>
                <a:spcPct val="80000"/>
              </a:lnSpc>
            </a:pPr>
            <a:r>
              <a:rPr lang="en-US" sz="2000" dirty="0"/>
              <a:t>GIS: Autodesk - CAD – Intergraph – MapInfo – </a:t>
            </a:r>
            <a:r>
              <a:rPr lang="en-US" sz="2000" dirty="0" err="1" smtClean="0"/>
              <a:t>Maptitude</a:t>
            </a:r>
            <a:endParaRPr lang="en-US" sz="2000" dirty="0"/>
          </a:p>
          <a:p>
            <a:pPr>
              <a:lnSpc>
                <a:spcPct val="80000"/>
              </a:lnSpc>
            </a:pPr>
            <a:endParaRPr lang="en-US" sz="2000" dirty="0"/>
          </a:p>
          <a:p>
            <a:pPr>
              <a:lnSpc>
                <a:spcPct val="80000"/>
              </a:lnSpc>
            </a:pPr>
            <a:r>
              <a:rPr lang="en-US" sz="2000" dirty="0"/>
              <a:t>RS: ENVI – ERDAS – IDRISI</a:t>
            </a:r>
          </a:p>
          <a:p>
            <a:pPr>
              <a:lnSpc>
                <a:spcPct val="80000"/>
              </a:lnSpc>
            </a:pPr>
            <a:endParaRPr lang="en-US" sz="2000" dirty="0"/>
          </a:p>
          <a:p>
            <a:pPr>
              <a:lnSpc>
                <a:spcPct val="80000"/>
              </a:lnSpc>
            </a:pPr>
            <a:r>
              <a:rPr lang="en-US" sz="2000" dirty="0"/>
              <a:t>Open source software: </a:t>
            </a:r>
            <a:r>
              <a:rPr lang="en-US" sz="2000" dirty="0" smtClean="0"/>
              <a:t> Q </a:t>
            </a:r>
            <a:r>
              <a:rPr lang="en-US" sz="2000" dirty="0"/>
              <a:t>GIS </a:t>
            </a:r>
          </a:p>
          <a:p>
            <a:pPr>
              <a:lnSpc>
                <a:spcPct val="80000"/>
              </a:lnSpc>
              <a:buNone/>
            </a:pPr>
            <a:endParaRPr lang="en-US" sz="2000" dirty="0"/>
          </a:p>
          <a:p>
            <a:pPr>
              <a:lnSpc>
                <a:spcPct val="80000"/>
              </a:lnSpc>
              <a:buFont typeface="Wingdings" pitchFamily="2" charset="2"/>
              <a:buNone/>
            </a:pPr>
            <a:endParaRPr lang="en-US" sz="2000" dirty="0"/>
          </a:p>
        </p:txBody>
      </p:sp>
      <p:sp>
        <p:nvSpPr>
          <p:cNvPr id="4" name="Rectangle 3"/>
          <p:cNvSpPr txBox="1">
            <a:spLocks noChangeArrowheads="1"/>
          </p:cNvSpPr>
          <p:nvPr/>
        </p:nvSpPr>
        <p:spPr bwMode="auto">
          <a:xfrm>
            <a:off x="1981200" y="4191000"/>
            <a:ext cx="82296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rgbClr val="FFFFFF"/>
              </a:buClr>
              <a:buSzPct val="75000"/>
              <a:buFontTx/>
              <a:buNone/>
              <a:tabLst/>
              <a:defRPr/>
            </a:pPr>
            <a:endParaRPr kumimoji="0" lang="en-US" sz="2000" b="0" i="0" u="none" strike="noStrike" kern="0" cap="none" spc="0" normalizeH="0" baseline="0" noProof="0" dirty="0">
              <a:ln>
                <a:noFill/>
              </a:ln>
              <a:solidFill>
                <a:srgbClr val="3C4743"/>
              </a:solidFill>
              <a:effectLst/>
              <a:uLnTx/>
              <a:uFillTx/>
              <a:latin typeface="Calibri" panose="020F0502020204030204"/>
              <a:ea typeface="+mn-ea"/>
              <a:cs typeface="+mn-cs"/>
            </a:endParaRPr>
          </a:p>
          <a:p>
            <a:pPr marL="342900" marR="0" lvl="0" indent="-342900" algn="l" defTabSz="914400" rtl="0" eaLnBrk="1" fontAlgn="auto" latinLnBrk="0" hangingPunct="1">
              <a:lnSpc>
                <a:spcPct val="80000"/>
              </a:lnSpc>
              <a:spcBef>
                <a:spcPct val="20000"/>
              </a:spcBef>
              <a:spcAft>
                <a:spcPts val="0"/>
              </a:spcAft>
              <a:buClr>
                <a:srgbClr val="FFFFFF"/>
              </a:buClr>
              <a:buSzPct val="75000"/>
              <a:buFontTx/>
              <a:buNone/>
              <a:tabLst/>
              <a:defRPr/>
            </a:pPr>
            <a:r>
              <a:rPr kumimoji="0" lang="en-US" sz="2000" b="1" i="0" u="none" strike="noStrike" kern="1200" cap="none" spc="0" normalizeH="0" baseline="0" noProof="0" dirty="0">
                <a:ln>
                  <a:noFill/>
                </a:ln>
                <a:solidFill>
                  <a:srgbClr val="3C4743"/>
                </a:solidFill>
                <a:effectLst/>
                <a:uLnTx/>
                <a:uFillTx/>
                <a:latin typeface="Calibri" panose="020F0502020204030204"/>
                <a:ea typeface="+mn-ea"/>
                <a:cs typeface="+mn-cs"/>
              </a:rPr>
              <a:t>Open source software</a:t>
            </a:r>
            <a:r>
              <a:rPr kumimoji="0" lang="en-US" sz="2000" b="0" i="0" u="none" strike="noStrike" kern="1200" cap="none" spc="0" normalizeH="0" baseline="0" noProof="0" dirty="0">
                <a:ln>
                  <a:noFill/>
                </a:ln>
                <a:solidFill>
                  <a:srgbClr val="3C4743"/>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srgbClr val="3C4743"/>
                </a:solidFill>
                <a:effectLst/>
                <a:uLnTx/>
                <a:uFillTx/>
                <a:latin typeface="Calibri" panose="020F0502020204030204"/>
                <a:ea typeface="+mn-ea"/>
                <a:cs typeface="+mn-cs"/>
              </a:rPr>
              <a:t>OSS</a:t>
            </a:r>
            <a:r>
              <a:rPr kumimoji="0" lang="en-US" sz="2000" b="0" i="0" u="none" strike="noStrike" kern="1200" cap="none" spc="0" normalizeH="0" baseline="0" noProof="0" dirty="0">
                <a:ln>
                  <a:noFill/>
                </a:ln>
                <a:solidFill>
                  <a:srgbClr val="3C4743"/>
                </a:solidFill>
                <a:effectLst/>
                <a:uLnTx/>
                <a:uFillTx/>
                <a:latin typeface="Calibri" panose="020F0502020204030204"/>
                <a:ea typeface="+mn-ea"/>
                <a:cs typeface="+mn-cs"/>
              </a:rPr>
              <a:t>) is computer software with its source code made available and licensed with an open source license in which the copyright holder provides the rights to study, change and distribute the software to anyone and for any purpose. </a:t>
            </a:r>
            <a:r>
              <a:rPr kumimoji="0" lang="en-US" sz="2000" b="1" i="0" u="none" strike="noStrike" kern="1200" cap="none" spc="0" normalizeH="0" baseline="0" noProof="0" dirty="0">
                <a:ln>
                  <a:noFill/>
                </a:ln>
                <a:solidFill>
                  <a:srgbClr val="3C4743"/>
                </a:solidFill>
                <a:effectLst/>
                <a:uLnTx/>
                <a:uFillTx/>
                <a:latin typeface="Calibri" panose="020F0502020204030204"/>
                <a:ea typeface="+mn-ea"/>
                <a:cs typeface="+mn-cs"/>
              </a:rPr>
              <a:t>Open source software is very often developed in a public, collaborative manner</a:t>
            </a:r>
            <a:r>
              <a:rPr kumimoji="0" lang="en-US" sz="2000" b="0" i="0" u="none" strike="noStrike" kern="1200" cap="none" spc="0" normalizeH="0" baseline="0" noProof="0" dirty="0">
                <a:ln>
                  <a:noFill/>
                </a:ln>
                <a:solidFill>
                  <a:srgbClr val="3C4743"/>
                </a:solidFill>
                <a:effectLst/>
                <a:uLnTx/>
                <a:uFillTx/>
                <a:latin typeface="Calibri" panose="020F0502020204030204"/>
                <a:ea typeface="+mn-ea"/>
                <a:cs typeface="+mn-cs"/>
              </a:rPr>
              <a:t>.</a:t>
            </a:r>
          </a:p>
          <a:p>
            <a:pPr marL="342900" marR="0" lvl="0" indent="-342900" algn="l" defTabSz="914400" rtl="0" eaLnBrk="1" fontAlgn="auto" latinLnBrk="0" hangingPunct="1">
              <a:lnSpc>
                <a:spcPct val="80000"/>
              </a:lnSpc>
              <a:spcBef>
                <a:spcPct val="20000"/>
              </a:spcBef>
              <a:spcAft>
                <a:spcPts val="0"/>
              </a:spcAft>
              <a:buClr>
                <a:srgbClr val="FFFFFF"/>
              </a:buClr>
              <a:buSzPct val="75000"/>
              <a:buFontTx/>
              <a:buNone/>
              <a:tabLst/>
              <a:defRPr/>
            </a:pPr>
            <a:endParaRPr kumimoji="0" lang="en-US" sz="2000" b="0" i="0" u="none" strike="noStrike" kern="0" cap="none" spc="0" normalizeH="0" baseline="0" noProof="0" dirty="0">
              <a:ln>
                <a:noFill/>
              </a:ln>
              <a:solidFill>
                <a:srgbClr val="3C4743"/>
              </a:solidFill>
              <a:effectLst/>
              <a:uLnTx/>
              <a:uFillTx/>
              <a:latin typeface="Calibri" panose="020F0502020204030204"/>
              <a:ea typeface="+mn-ea"/>
              <a:cs typeface="+mn-cs"/>
            </a:endParaRPr>
          </a:p>
          <a:p>
            <a:pPr marL="342900" marR="0" lvl="0" indent="-342900" algn="l" defTabSz="914400" rtl="0" eaLnBrk="1" fontAlgn="auto" latinLnBrk="0" hangingPunct="1">
              <a:lnSpc>
                <a:spcPct val="80000"/>
              </a:lnSpc>
              <a:spcBef>
                <a:spcPct val="20000"/>
              </a:spcBef>
              <a:spcAft>
                <a:spcPts val="0"/>
              </a:spcAft>
              <a:buClr>
                <a:srgbClr val="FFFFFF"/>
              </a:buClr>
              <a:buSzPct val="75000"/>
              <a:buFontTx/>
              <a:buNone/>
              <a:tabLst/>
              <a:defRPr/>
            </a:pPr>
            <a:r>
              <a:rPr kumimoji="0" lang="en-US" sz="2000" b="0" i="0" u="none" strike="noStrike" kern="0" cap="none" spc="0" normalizeH="0" baseline="0" noProof="0" dirty="0">
                <a:ln>
                  <a:noFill/>
                </a:ln>
                <a:solidFill>
                  <a:srgbClr val="3C4743"/>
                </a:solidFill>
                <a:effectLst/>
                <a:uLnTx/>
                <a:uFillTx/>
                <a:latin typeface="Calibri" panose="020F0502020204030204"/>
                <a:ea typeface="+mn-ea"/>
                <a:cs typeface="+mn-cs"/>
              </a:rPr>
              <a:t>In other words, it’s FREE!</a:t>
            </a:r>
          </a:p>
          <a:p>
            <a:pPr marL="342900" marR="0" lvl="0" indent="-342900" algn="l" defTabSz="914400" rtl="0" eaLnBrk="1" fontAlgn="base" latinLnBrk="0" hangingPunct="1">
              <a:lnSpc>
                <a:spcPct val="80000"/>
              </a:lnSpc>
              <a:spcBef>
                <a:spcPct val="20000"/>
              </a:spcBef>
              <a:spcAft>
                <a:spcPct val="0"/>
              </a:spcAft>
              <a:buClr>
                <a:srgbClr val="FFFFFF"/>
              </a:buClr>
              <a:buSzPct val="75000"/>
              <a:buFontTx/>
              <a:buNone/>
              <a:tabLst/>
              <a:defRPr/>
            </a:pPr>
            <a:endParaRPr kumimoji="0" lang="en-US" sz="2000" b="0" i="0" u="none" strike="noStrike" kern="0" cap="none" spc="0" normalizeH="0" baseline="0" noProof="0" dirty="0">
              <a:ln>
                <a:noFill/>
              </a:ln>
              <a:solidFill>
                <a:srgbClr val="3C4743"/>
              </a:solidFill>
              <a:effectLst/>
              <a:uLnTx/>
              <a:uFillTx/>
              <a:latin typeface="Calibri" panose="020F0502020204030204"/>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FFFF"/>
              </a:buClr>
              <a:buSzPct val="75000"/>
              <a:buFontTx/>
              <a:buNone/>
              <a:tabLst/>
              <a:defRPr/>
            </a:pPr>
            <a:endParaRPr kumimoji="0" lang="en-US" sz="2000" b="0" i="0" u="none" strike="noStrike" kern="0" cap="none" spc="0" normalizeH="0" baseline="0" noProof="0" dirty="0">
              <a:ln>
                <a:noFill/>
              </a:ln>
              <a:solidFill>
                <a:srgbClr val="3C474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27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981200" y="381000"/>
            <a:ext cx="8229600" cy="990600"/>
          </a:xfrm>
        </p:spPr>
        <p:txBody>
          <a:bodyPr/>
          <a:lstStyle/>
          <a:p>
            <a:r>
              <a:rPr lang="en-US"/>
              <a:t>What is GIS?</a:t>
            </a:r>
          </a:p>
        </p:txBody>
      </p:sp>
      <p:sp>
        <p:nvSpPr>
          <p:cNvPr id="117763" name="Rectangle 3"/>
          <p:cNvSpPr>
            <a:spLocks noGrp="1" noChangeArrowheads="1"/>
          </p:cNvSpPr>
          <p:nvPr>
            <p:ph type="body" idx="1"/>
          </p:nvPr>
        </p:nvSpPr>
        <p:spPr>
          <a:xfrm>
            <a:off x="1981200" y="1219200"/>
            <a:ext cx="8229600" cy="838200"/>
          </a:xfrm>
        </p:spPr>
        <p:txBody>
          <a:bodyPr/>
          <a:lstStyle/>
          <a:p>
            <a:r>
              <a:rPr lang="en-US"/>
              <a:t>Geographic Information System</a:t>
            </a:r>
          </a:p>
        </p:txBody>
      </p:sp>
      <p:sp>
        <p:nvSpPr>
          <p:cNvPr id="117764" name="Rectangle 4"/>
          <p:cNvSpPr>
            <a:spLocks noChangeArrowheads="1"/>
          </p:cNvSpPr>
          <p:nvPr/>
        </p:nvSpPr>
        <p:spPr bwMode="auto">
          <a:xfrm>
            <a:off x="1981200" y="1752600"/>
            <a:ext cx="8229600" cy="1371600"/>
          </a:xfrm>
          <a:prstGeom prst="rect">
            <a:avLst/>
          </a:prstGeom>
          <a:noFill/>
          <a:ln w="9525">
            <a:no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3C4743"/>
                </a:solidFill>
                <a:effectLst/>
                <a:uLnTx/>
                <a:uFillTx/>
                <a:latin typeface="Calibri" panose="020F0502020204030204"/>
                <a:ea typeface="+mn-ea"/>
                <a:cs typeface="+mn-cs"/>
              </a:rPr>
              <a:t>What is a GIS?</a:t>
            </a:r>
            <a:br>
              <a:rPr kumimoji="0" lang="en-US" sz="4400" b="0" i="0" u="none" strike="noStrike" kern="1200" cap="none" spc="0" normalizeH="0" baseline="0" noProof="0">
                <a:ln>
                  <a:noFill/>
                </a:ln>
                <a:solidFill>
                  <a:srgbClr val="3C4743"/>
                </a:solidFill>
                <a:effectLst/>
                <a:uLnTx/>
                <a:uFillTx/>
                <a:latin typeface="Calibri" panose="020F0502020204030204"/>
                <a:ea typeface="+mn-ea"/>
                <a:cs typeface="+mn-cs"/>
              </a:rPr>
            </a:br>
            <a:endParaRPr kumimoji="0" lang="en-US" sz="4400" b="0" i="0" u="none" strike="noStrike" kern="1200" cap="none" spc="0" normalizeH="0" baseline="0" noProof="0">
              <a:ln>
                <a:noFill/>
              </a:ln>
              <a:solidFill>
                <a:srgbClr val="3C4743"/>
              </a:solidFill>
              <a:effectLst/>
              <a:uLnTx/>
              <a:uFillTx/>
              <a:latin typeface="Calibri" panose="020F0502020204030204"/>
              <a:ea typeface="+mn-ea"/>
              <a:cs typeface="+mn-cs"/>
            </a:endParaRPr>
          </a:p>
        </p:txBody>
      </p:sp>
      <p:sp>
        <p:nvSpPr>
          <p:cNvPr id="117765" name="Rectangle 5"/>
          <p:cNvSpPr>
            <a:spLocks noChangeArrowheads="1"/>
          </p:cNvSpPr>
          <p:nvPr/>
        </p:nvSpPr>
        <p:spPr bwMode="auto">
          <a:xfrm>
            <a:off x="1981200" y="2819400"/>
            <a:ext cx="8229600" cy="3276600"/>
          </a:xfrm>
          <a:prstGeom prst="rect">
            <a:avLst/>
          </a:prstGeom>
          <a:noFill/>
          <a:ln w="9525">
            <a:noFill/>
            <a:miter lim="800000"/>
            <a:headEnd/>
            <a:tailEnd/>
          </a:ln>
          <a:effectLst/>
        </p:spPr>
        <p:txBody>
          <a:bodyPr/>
          <a:lstStyle/>
          <a:p>
            <a:pPr marL="342900" marR="0" lvl="0" indent="-342900" algn="l" defTabSz="914400" rtl="0" eaLnBrk="1" fontAlgn="auto" latinLnBrk="0" hangingPunct="1">
              <a:lnSpc>
                <a:spcPct val="100000"/>
              </a:lnSpc>
              <a:spcBef>
                <a:spcPct val="20000"/>
              </a:spcBef>
              <a:spcAft>
                <a:spcPts val="0"/>
              </a:spcAft>
              <a:buClr>
                <a:srgbClr val="FFFFFF"/>
              </a:buClr>
              <a:buSzPct val="75000"/>
              <a:buFont typeface="Wingdings" pitchFamily="2" charset="2"/>
              <a:buChar char="n"/>
              <a:tabLst/>
              <a:defRPr/>
            </a:pPr>
            <a:r>
              <a:rPr kumimoji="0" lang="en-US" sz="2800" b="0" i="0" u="none" strike="noStrike" kern="1200" cap="none" spc="0" normalizeH="0" baseline="0" noProof="0" dirty="0">
                <a:ln>
                  <a:noFill/>
                </a:ln>
                <a:solidFill>
                  <a:srgbClr val="3C4743"/>
                </a:solidFill>
                <a:effectLst/>
                <a:uLnTx/>
                <a:uFillTx/>
                <a:latin typeface="Calibri" panose="020F0502020204030204"/>
                <a:ea typeface="+mn-ea"/>
                <a:cs typeface="+mn-cs"/>
              </a:rPr>
              <a:t>A GIS is an information system that deals with geospatial/location data. </a:t>
            </a:r>
          </a:p>
          <a:p>
            <a:pPr marL="342900" marR="0" lvl="0" indent="-342900" algn="l" defTabSz="914400" rtl="0" eaLnBrk="1" fontAlgn="auto" latinLnBrk="0" hangingPunct="1">
              <a:lnSpc>
                <a:spcPct val="100000"/>
              </a:lnSpc>
              <a:spcBef>
                <a:spcPct val="20000"/>
              </a:spcBef>
              <a:spcAft>
                <a:spcPts val="0"/>
              </a:spcAft>
              <a:buClr>
                <a:srgbClr val="FFFFFF"/>
              </a:buClr>
              <a:buSzPct val="75000"/>
              <a:buFont typeface="Wingdings" pitchFamily="2" charset="2"/>
              <a:buChar char="n"/>
              <a:tabLst/>
              <a:defRPr/>
            </a:pPr>
            <a:r>
              <a:rPr kumimoji="0" lang="en-US" sz="2800" b="0" i="0" u="none" strike="noStrike" kern="1200" cap="none" spc="0" normalizeH="0" baseline="0" noProof="0" dirty="0">
                <a:ln>
                  <a:noFill/>
                </a:ln>
                <a:solidFill>
                  <a:srgbClr val="3C4743"/>
                </a:solidFill>
                <a:effectLst/>
                <a:uLnTx/>
                <a:uFillTx/>
                <a:latin typeface="Calibri" panose="020F0502020204030204"/>
                <a:ea typeface="+mn-ea"/>
                <a:cs typeface="+mn-cs"/>
              </a:rPr>
              <a:t>It allows you to store, retrieve, edit, delete, update and manipulate data. It also allows you to query and analyze data.</a:t>
            </a:r>
          </a:p>
          <a:p>
            <a:pPr marL="342900" marR="0" lvl="0" indent="-342900" algn="l" defTabSz="914400" rtl="0" eaLnBrk="1" fontAlgn="auto" latinLnBrk="0" hangingPunct="1">
              <a:lnSpc>
                <a:spcPct val="100000"/>
              </a:lnSpc>
              <a:spcBef>
                <a:spcPct val="20000"/>
              </a:spcBef>
              <a:spcAft>
                <a:spcPts val="0"/>
              </a:spcAft>
              <a:buClr>
                <a:srgbClr val="FFFFFF"/>
              </a:buClr>
              <a:buSzPct val="75000"/>
              <a:buFont typeface="Wingdings" pitchFamily="2" charset="2"/>
              <a:buChar char="n"/>
              <a:tabLst/>
              <a:defRPr/>
            </a:pPr>
            <a:r>
              <a:rPr kumimoji="0" lang="en-US" sz="2800" b="0" i="0" u="none" strike="noStrike" kern="1200" cap="none" spc="0" normalizeH="0" baseline="0" noProof="0" dirty="0">
                <a:ln>
                  <a:noFill/>
                </a:ln>
                <a:solidFill>
                  <a:srgbClr val="3C4743"/>
                </a:solidFill>
                <a:effectLst/>
                <a:uLnTx/>
                <a:uFillTx/>
                <a:latin typeface="Calibri" panose="020F0502020204030204"/>
                <a:ea typeface="+mn-ea"/>
                <a:cs typeface="+mn-cs"/>
              </a:rPr>
              <a:t>And, to graphically depict the data in layers for maps and other geographic display formats.</a:t>
            </a:r>
            <a:br>
              <a:rPr kumimoji="0" lang="en-US" sz="2800" b="0" i="0" u="none" strike="noStrike" kern="1200" cap="none" spc="0" normalizeH="0" baseline="0" noProof="0" dirty="0">
                <a:ln>
                  <a:noFill/>
                </a:ln>
                <a:solidFill>
                  <a:srgbClr val="3C4743"/>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srgbClr val="3C474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23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Geospatial Data</a:t>
            </a:r>
          </a:p>
        </p:txBody>
      </p:sp>
      <p:sp>
        <p:nvSpPr>
          <p:cNvPr id="141315" name="Rectangle 3"/>
          <p:cNvSpPr>
            <a:spLocks noGrp="1" noChangeArrowheads="1"/>
          </p:cNvSpPr>
          <p:nvPr>
            <p:ph type="body" idx="1"/>
          </p:nvPr>
        </p:nvSpPr>
        <p:spPr/>
        <p:txBody>
          <a:bodyPr/>
          <a:lstStyle/>
          <a:p>
            <a:pPr>
              <a:lnSpc>
                <a:spcPct val="90000"/>
              </a:lnSpc>
            </a:pPr>
            <a:r>
              <a:rPr lang="en-US" sz="2400" dirty="0"/>
              <a:t>Information that identifies the geographic location and characteristics of natural or constructed features and boundaries on the earth </a:t>
            </a:r>
          </a:p>
          <a:p>
            <a:pPr>
              <a:lnSpc>
                <a:spcPct val="90000"/>
              </a:lnSpc>
            </a:pPr>
            <a:r>
              <a:rPr lang="en-US" sz="2400" dirty="0"/>
              <a:t>Any data with a geospatial reference. For example, census data by block or zip code or street address, place name or administrative area </a:t>
            </a:r>
          </a:p>
          <a:p>
            <a:pPr>
              <a:lnSpc>
                <a:spcPct val="90000"/>
              </a:lnSpc>
            </a:pPr>
            <a:r>
              <a:rPr lang="en-US" sz="2400" dirty="0"/>
              <a:t>Data and information that are referenced to a location on the Earth's surface through precise scientific coordinates such as maps, charts, air photos, satellite images, and land and water surveys </a:t>
            </a:r>
          </a:p>
        </p:txBody>
      </p:sp>
    </p:spTree>
    <p:extLst>
      <p:ext uri="{BB962C8B-B14F-4D97-AF65-F5344CB8AC3E}">
        <p14:creationId xmlns:p14="http://schemas.microsoft.com/office/powerpoint/2010/main" val="127790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Metadata</a:t>
            </a:r>
          </a:p>
        </p:txBody>
      </p:sp>
      <p:sp>
        <p:nvSpPr>
          <p:cNvPr id="144387" name="Rectangle 3"/>
          <p:cNvSpPr>
            <a:spLocks noGrp="1" noChangeArrowheads="1"/>
          </p:cNvSpPr>
          <p:nvPr>
            <p:ph type="body" idx="1"/>
          </p:nvPr>
        </p:nvSpPr>
        <p:spPr/>
        <p:txBody>
          <a:bodyPr/>
          <a:lstStyle/>
          <a:p>
            <a:pPr>
              <a:spcBef>
                <a:spcPts val="0"/>
              </a:spcBef>
            </a:pPr>
            <a:r>
              <a:rPr lang="en-US" sz="2400" dirty="0"/>
              <a:t>Metadata is simply </a:t>
            </a:r>
            <a:r>
              <a:rPr lang="en-US" sz="2400" b="1" dirty="0"/>
              <a:t>data about data</a:t>
            </a:r>
          </a:p>
          <a:p>
            <a:pPr>
              <a:spcBef>
                <a:spcPts val="0"/>
              </a:spcBef>
              <a:buNone/>
            </a:pPr>
            <a:endParaRPr lang="en-US" sz="2400" b="1" dirty="0"/>
          </a:p>
          <a:p>
            <a:pPr>
              <a:spcBef>
                <a:spcPts val="0"/>
              </a:spcBef>
            </a:pPr>
            <a:r>
              <a:rPr lang="en-US" sz="2400" dirty="0"/>
              <a:t>It describes the attributes and contents of an original document or work</a:t>
            </a:r>
          </a:p>
          <a:p>
            <a:pPr>
              <a:spcBef>
                <a:spcPts val="0"/>
              </a:spcBef>
              <a:buNone/>
            </a:pPr>
            <a:endParaRPr lang="en-US" sz="2400" dirty="0"/>
          </a:p>
          <a:p>
            <a:pPr>
              <a:spcBef>
                <a:spcPts val="0"/>
              </a:spcBef>
            </a:pPr>
            <a:r>
              <a:rPr lang="en-US" sz="2400" dirty="0"/>
              <a:t>Metadata consist of information that characterizes data</a:t>
            </a:r>
          </a:p>
          <a:p>
            <a:pPr>
              <a:spcBef>
                <a:spcPts val="0"/>
              </a:spcBef>
            </a:pPr>
            <a:endParaRPr lang="en-US" sz="2400" dirty="0"/>
          </a:p>
          <a:p>
            <a:pPr>
              <a:spcBef>
                <a:spcPts val="0"/>
              </a:spcBef>
            </a:pPr>
            <a:r>
              <a:rPr lang="en-US" sz="2400" dirty="0"/>
              <a:t> Metadata are used to provide documentation for data products. In essence, metadata answer </a:t>
            </a:r>
            <a:r>
              <a:rPr lang="en-US" sz="2400" b="1" dirty="0"/>
              <a:t>who</a:t>
            </a:r>
            <a:r>
              <a:rPr lang="en-US" sz="2400" dirty="0"/>
              <a:t>, </a:t>
            </a:r>
            <a:r>
              <a:rPr lang="en-US" sz="2400" b="1" dirty="0"/>
              <a:t>what</a:t>
            </a:r>
            <a:r>
              <a:rPr lang="en-US" sz="2400" dirty="0"/>
              <a:t>, </a:t>
            </a:r>
            <a:r>
              <a:rPr lang="en-US" sz="2400" b="1" dirty="0"/>
              <a:t>when</a:t>
            </a:r>
            <a:r>
              <a:rPr lang="en-US" sz="2400" dirty="0"/>
              <a:t>, </a:t>
            </a:r>
            <a:r>
              <a:rPr lang="en-US" sz="2400" b="1" dirty="0"/>
              <a:t>where</a:t>
            </a:r>
            <a:r>
              <a:rPr lang="en-US" sz="2400" dirty="0"/>
              <a:t>, </a:t>
            </a:r>
            <a:r>
              <a:rPr lang="en-US" sz="2400" b="1" dirty="0"/>
              <a:t>why</a:t>
            </a:r>
            <a:r>
              <a:rPr lang="en-US" sz="2400" dirty="0"/>
              <a:t>, and </a:t>
            </a:r>
            <a:r>
              <a:rPr lang="en-US" sz="2400" b="1" dirty="0"/>
              <a:t>how</a:t>
            </a:r>
            <a:r>
              <a:rPr lang="en-US" sz="2400" dirty="0"/>
              <a:t> about of the data documentation</a:t>
            </a:r>
          </a:p>
        </p:txBody>
      </p:sp>
    </p:spTree>
    <p:extLst>
      <p:ext uri="{BB962C8B-B14F-4D97-AF65-F5344CB8AC3E}">
        <p14:creationId xmlns:p14="http://schemas.microsoft.com/office/powerpoint/2010/main" val="39689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34</TotalTime>
  <Words>788</Words>
  <Application>Microsoft Office PowerPoint</Application>
  <PresentationFormat>Widescreen</PresentationFormat>
  <Paragraphs>100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Wingdings</vt:lpstr>
      <vt:lpstr>Educational subjects 16x9</vt:lpstr>
      <vt:lpstr>Lecture 1 Basics of GIS</vt:lpstr>
      <vt:lpstr>Course outline</vt:lpstr>
      <vt:lpstr>Objectives</vt:lpstr>
      <vt:lpstr>Software</vt:lpstr>
      <vt:lpstr>History of GIS</vt:lpstr>
      <vt:lpstr>Other GIS software</vt:lpstr>
      <vt:lpstr>What is GIS?</vt:lpstr>
      <vt:lpstr>Geospatial Data</vt:lpstr>
      <vt:lpstr>Metadata</vt:lpstr>
      <vt:lpstr>GIT: Geospatial Information Technologies</vt:lpstr>
      <vt:lpstr>GPS: Global Positioning System</vt:lpstr>
      <vt:lpstr>GPR</vt:lpstr>
      <vt:lpstr>Remote sensing</vt:lpstr>
      <vt:lpstr>PowerPoint Presentation</vt:lpstr>
      <vt:lpstr>MassGIS</vt:lpstr>
      <vt:lpstr>GeoInfo    Acronyms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Basics of GIS</dc:title>
  <dc:creator>Helenmary Hotz</dc:creator>
  <cp:lastModifiedBy>Helenmary Hotz</cp:lastModifiedBy>
  <cp:revision>5</cp:revision>
  <dcterms:created xsi:type="dcterms:W3CDTF">2022-09-19T01:45:44Z</dcterms:created>
  <dcterms:modified xsi:type="dcterms:W3CDTF">2024-10-14T22:43:34Z</dcterms:modified>
</cp:coreProperties>
</file>